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97" r:id="rId5"/>
    <p:sldId id="298" r:id="rId6"/>
    <p:sldId id="300" r:id="rId7"/>
    <p:sldId id="260" r:id="rId8"/>
    <p:sldId id="261" r:id="rId9"/>
    <p:sldId id="262" r:id="rId10"/>
    <p:sldId id="264" r:id="rId11"/>
    <p:sldId id="266" r:id="rId12"/>
    <p:sldId id="268" r:id="rId13"/>
    <p:sldId id="270" r:id="rId14"/>
    <p:sldId id="271" r:id="rId15"/>
    <p:sldId id="272" r:id="rId16"/>
    <p:sldId id="273" r:id="rId17"/>
    <p:sldId id="275" r:id="rId18"/>
    <p:sldId id="277" r:id="rId19"/>
    <p:sldId id="279" r:id="rId20"/>
    <p:sldId id="281" r:id="rId21"/>
    <p:sldId id="283" r:id="rId22"/>
    <p:sldId id="286" r:id="rId23"/>
    <p:sldId id="290" r:id="rId24"/>
    <p:sldId id="293" r:id="rId25"/>
    <p:sldId id="302" r:id="rId26"/>
    <p:sldId id="304" r:id="rId27"/>
    <p:sldId id="31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idkf.bogor.net/yuesbi/e-DU.KU/edukasi.net/Elektro/Televisi/semua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DASAR </a:t>
            </a:r>
            <a:b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TEKNOLOGI TELEVISI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6052344"/>
            <a:ext cx="6400800" cy="6096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b="1" dirty="0" err="1" smtClean="0">
                <a:solidFill>
                  <a:schemeClr val="tx1"/>
                </a:solidFill>
              </a:rPr>
              <a:t>Oleh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ifad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052" name="TextBox 3"/>
          <p:cNvSpPr txBox="1">
            <a:spLocks noChangeArrowheads="1"/>
          </p:cNvSpPr>
          <p:nvPr/>
        </p:nvSpPr>
        <p:spPr bwMode="auto">
          <a:xfrm>
            <a:off x="11004999" y="6488112"/>
            <a:ext cx="11964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TEKOM  8  </a:t>
            </a:r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4031712" cy="1596177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Penguat</a:t>
            </a:r>
            <a:r>
              <a:rPr lang="en-US" altLang="en-US" dirty="0" smtClean="0"/>
              <a:t> IF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70" y="2333224"/>
            <a:ext cx="6170613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147147" y="472334"/>
            <a:ext cx="6044853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AGC </a:t>
            </a:r>
          </a:p>
          <a:p>
            <a:r>
              <a:rPr lang="en-US" altLang="en-US" dirty="0" smtClean="0"/>
              <a:t>(Automatic Gain Control)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6862" y="2333224"/>
            <a:ext cx="5712854" cy="404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1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4199138" cy="1596177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Defleksi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Sinkronisasi</a:t>
            </a:r>
            <a:endParaRPr lang="en-US" altLang="en-US" dirty="0" smtClean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606" y="2576513"/>
            <a:ext cx="6016625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64439" y="618517"/>
            <a:ext cx="4413787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/>
              <a:t>Rangkaian</a:t>
            </a:r>
            <a:r>
              <a:rPr lang="en-US" altLang="en-US" dirty="0" smtClean="0"/>
              <a:t> audio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3498" y="2214694"/>
            <a:ext cx="6484938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sound_mixer_1[1]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9710" y="3089973"/>
            <a:ext cx="19812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280375" y="6126164"/>
            <a:ext cx="6443730" cy="8211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>
                <a:latin typeface="Arial Black" panose="020B0A04020102020204" pitchFamily="34" charset="0"/>
              </a:rPr>
              <a:t>EVOLUSI PERANGKAT </a:t>
            </a:r>
            <a:br>
              <a:rPr lang="en-US" altLang="en-US" sz="2400" dirty="0" smtClean="0">
                <a:latin typeface="Arial Black" panose="020B0A04020102020204" pitchFamily="34" charset="0"/>
              </a:rPr>
            </a:br>
            <a:r>
              <a:rPr lang="en-US" altLang="en-US" sz="2400" dirty="0" smtClean="0">
                <a:latin typeface="Arial Black" panose="020B0A04020102020204" pitchFamily="34" charset="0"/>
              </a:rPr>
              <a:t>TEKNOLOGI SUARA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63355" y="93217"/>
            <a:ext cx="6858000" cy="615121"/>
          </a:xfrm>
        </p:spPr>
        <p:txBody>
          <a:bodyPr>
            <a:no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sz="3200" b="1" dirty="0">
                <a:solidFill>
                  <a:srgbClr val="C00000"/>
                </a:solidFill>
              </a:rPr>
              <a:t>PRODUKSI AUDIO  VISUAL </a:t>
            </a:r>
            <a:r>
              <a:rPr lang="en-US" sz="3200" b="1" dirty="0" err="1" smtClean="0">
                <a:solidFill>
                  <a:srgbClr val="C00000"/>
                </a:solidFill>
              </a:rPr>
              <a:t>dan</a:t>
            </a:r>
            <a:r>
              <a:rPr lang="en-US" sz="3200" b="1" dirty="0" smtClean="0">
                <a:solidFill>
                  <a:srgbClr val="C00000"/>
                </a:solidFill>
              </a:rPr>
              <a:t> FILM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3317" name="Picture 4" descr="yamaha-mc802-audio-mixer[1]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50221"/>
            <a:ext cx="20574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 descr="sound_mixer_1[1]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83" y="0"/>
            <a:ext cx="19812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 descr="yamaha-mc802-audio-mixer[1]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514030"/>
            <a:ext cx="20574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847822" y="1333679"/>
            <a:ext cx="7173533" cy="5417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400" b="1" dirty="0" err="1" smtClean="0"/>
              <a:t>Teknologi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penyiaran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Televisi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merupakan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perkembangan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dari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teknologi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penyiaran</a:t>
            </a:r>
            <a:r>
              <a:rPr lang="en-US" altLang="en-US" sz="2400" b="1" dirty="0" smtClean="0"/>
              <a:t> Radio.</a:t>
            </a:r>
          </a:p>
          <a:p>
            <a:pPr algn="just"/>
            <a:r>
              <a:rPr lang="en-US" altLang="en-US" sz="2400" b="1" dirty="0" err="1" smtClean="0"/>
              <a:t>Namun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secara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teknis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operasional</a:t>
            </a:r>
            <a:r>
              <a:rPr lang="en-US" altLang="en-US" sz="2400" b="1" dirty="0" smtClean="0"/>
              <a:t>, </a:t>
            </a:r>
            <a:r>
              <a:rPr lang="en-US" altLang="en-US" sz="2400" b="1" dirty="0" err="1" smtClean="0"/>
              <a:t>produksi</a:t>
            </a:r>
            <a:r>
              <a:rPr lang="en-US" altLang="en-US" sz="2400" b="1" dirty="0" smtClean="0"/>
              <a:t> program </a:t>
            </a:r>
            <a:r>
              <a:rPr lang="en-US" altLang="en-US" sz="2400" b="1" dirty="0" err="1" smtClean="0"/>
              <a:t>televisi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banyak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menggunakan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kaidah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produksi</a:t>
            </a:r>
            <a:r>
              <a:rPr lang="en-US" altLang="en-US" sz="2400" b="1" dirty="0" smtClean="0"/>
              <a:t> Film, </a:t>
            </a:r>
            <a:r>
              <a:rPr lang="en-US" altLang="en-US" sz="2400" b="1" dirty="0" err="1" smtClean="0"/>
              <a:t>karena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baik</a:t>
            </a:r>
            <a:r>
              <a:rPr lang="en-US" altLang="en-US" sz="2400" b="1" dirty="0" smtClean="0"/>
              <a:t> media film </a:t>
            </a:r>
            <a:r>
              <a:rPr lang="en-US" altLang="en-US" sz="2400" b="1" dirty="0" err="1" smtClean="0"/>
              <a:t>maupun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televisi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memiliki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karakteristik</a:t>
            </a:r>
            <a:r>
              <a:rPr lang="en-US" altLang="en-US" sz="2400" b="1" dirty="0" smtClean="0"/>
              <a:t> yang </a:t>
            </a:r>
            <a:r>
              <a:rPr lang="en-US" altLang="en-US" sz="2400" b="1" dirty="0" err="1" smtClean="0"/>
              <a:t>relatif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sama</a:t>
            </a:r>
            <a:r>
              <a:rPr lang="en-US" altLang="en-US" sz="2400" b="1" dirty="0" smtClean="0"/>
              <a:t>, </a:t>
            </a:r>
            <a:r>
              <a:rPr lang="en-US" altLang="en-US" sz="2400" b="1" dirty="0" err="1" smtClean="0"/>
              <a:t>yakni</a:t>
            </a:r>
            <a:r>
              <a:rPr lang="en-US" altLang="en-US" sz="2400" b="1" dirty="0" smtClean="0"/>
              <a:t> </a:t>
            </a:r>
            <a:r>
              <a:rPr lang="en-US" altLang="en-US" sz="2400" b="1" dirty="0" smtClean="0">
                <a:solidFill>
                  <a:srgbClr val="C00000"/>
                </a:solidFill>
              </a:rPr>
              <a:t>media Pandang </a:t>
            </a:r>
            <a:r>
              <a:rPr lang="en-US" altLang="en-US" sz="2400" b="1" dirty="0" err="1" smtClean="0">
                <a:solidFill>
                  <a:srgbClr val="C00000"/>
                </a:solidFill>
              </a:rPr>
              <a:t>Dengar</a:t>
            </a:r>
            <a:r>
              <a:rPr lang="en-US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</a:rPr>
              <a:t>atau</a:t>
            </a:r>
            <a:r>
              <a:rPr lang="en-US" altLang="en-US" sz="2400" b="1" dirty="0" smtClean="0">
                <a:solidFill>
                  <a:srgbClr val="C00000"/>
                </a:solidFill>
              </a:rPr>
              <a:t> Audio Visual.</a:t>
            </a:r>
          </a:p>
          <a:p>
            <a:pPr algn="just"/>
            <a:r>
              <a:rPr lang="en-US" altLang="en-US" sz="2400" b="1" dirty="0" err="1" smtClean="0"/>
              <a:t>Prinsip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dasar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Teknologi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tata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suara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dan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sistem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perekaman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suara</a:t>
            </a:r>
            <a:r>
              <a:rPr lang="en-US" altLang="en-US" sz="2400" b="1" dirty="0" smtClean="0"/>
              <a:t> film </a:t>
            </a:r>
            <a:r>
              <a:rPr lang="en-US" altLang="en-US" sz="2400" b="1" dirty="0" err="1" smtClean="0"/>
              <a:t>pada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hakikatnya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sama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dengan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prinsip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dasar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tata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suara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pada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produksi</a:t>
            </a:r>
            <a:r>
              <a:rPr lang="en-US" altLang="en-US" sz="2400" b="1" dirty="0" smtClean="0"/>
              <a:t> program </a:t>
            </a:r>
            <a:r>
              <a:rPr lang="en-US" altLang="en-US" sz="2400" b="1" dirty="0" err="1" smtClean="0"/>
              <a:t>televisi</a:t>
            </a:r>
            <a:endParaRPr lang="en-US" altLang="en-US" sz="2400" b="1" dirty="0" smtClean="0"/>
          </a:p>
          <a:p>
            <a:pPr algn="just"/>
            <a:endParaRPr lang="en-US" altLang="en-US" sz="2400" b="1" dirty="0" smtClean="0"/>
          </a:p>
          <a:p>
            <a:pPr algn="just">
              <a:buFont typeface="Wingdings" panose="05000000000000000000" pitchFamily="2" charset="2"/>
              <a:buNone/>
            </a:pP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21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592" y="257910"/>
            <a:ext cx="10364451" cy="74664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PERIODISASI TEKNOLOGI AUDIO VISUAL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Sound on Disc ( vitaphone ) 1926 – 1929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sound on Film, single system (movietone) 1927 – 1929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sound on film Doble System 1929 – 1951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magnetic film, doble system 1951 – 1960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¼ inch, doble system 1960 – kini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sz="2600"/>
              <a:t>Periode digital doble system 1990 - kini</a:t>
            </a:r>
            <a:r>
              <a:rPr lang="en-US" altLang="en-US" smtClean="0"/>
              <a:t> </a:t>
            </a:r>
          </a:p>
          <a:p>
            <a:pPr marL="533400" indent="-533400">
              <a:buNone/>
            </a:pPr>
            <a:endParaRPr lang="en-US" altLang="en-US" smtClean="0"/>
          </a:p>
          <a:p>
            <a:pPr marL="533400" indent="-533400"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324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10744" y="4024"/>
            <a:ext cx="10364451" cy="159617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Film </a:t>
            </a:r>
            <a:r>
              <a:rPr lang="en-US" altLang="en-US" dirty="0" err="1" smtClean="0">
                <a:solidFill>
                  <a:srgbClr val="FF0000"/>
                </a:solidFill>
              </a:rPr>
              <a:t>Bisu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2275" y="1600201"/>
            <a:ext cx="11217499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 err="1" smtClean="0"/>
              <a:t>Pada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awalnya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pemutaran</a:t>
            </a:r>
            <a:r>
              <a:rPr lang="en-US" altLang="en-US" sz="3200" dirty="0" smtClean="0"/>
              <a:t> film </a:t>
            </a:r>
            <a:r>
              <a:rPr lang="en-US" altLang="en-US" sz="3200" dirty="0" err="1" smtClean="0"/>
              <a:t>diiringi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musik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hidup</a:t>
            </a:r>
            <a:r>
              <a:rPr lang="en-US" altLang="en-US" sz="3200" dirty="0" smtClean="0"/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3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err="1" smtClean="0"/>
              <a:t>Pada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tahun</a:t>
            </a:r>
            <a:r>
              <a:rPr lang="en-US" altLang="en-US" sz="3200" dirty="0" smtClean="0"/>
              <a:t> 1940 Eugene </a:t>
            </a:r>
            <a:r>
              <a:rPr lang="en-US" altLang="en-US" sz="3200" dirty="0" err="1" smtClean="0"/>
              <a:t>Lauste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warga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prancis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berhASIL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merekam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suara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pada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bahan</a:t>
            </a:r>
            <a:r>
              <a:rPr lang="en-US" altLang="en-US" sz="3200" dirty="0" smtClean="0"/>
              <a:t> film </a:t>
            </a:r>
            <a:r>
              <a:rPr lang="en-US" altLang="en-US" sz="3200" dirty="0" err="1" smtClean="0"/>
              <a:t>fotografi</a:t>
            </a:r>
            <a:r>
              <a:rPr lang="en-US" altLang="en-US" sz="3200" dirty="0" smtClean="0"/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3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err="1" smtClean="0"/>
              <a:t>Tahun</a:t>
            </a:r>
            <a:r>
              <a:rPr lang="en-US" altLang="en-US" sz="3200" dirty="0" smtClean="0"/>
              <a:t> 1907 Lee de Forest MENEMUKAN </a:t>
            </a:r>
            <a:r>
              <a:rPr lang="en-US" altLang="en-US" sz="3200" dirty="0" err="1" smtClean="0"/>
              <a:t>penguat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gelombang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elektromagnetic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suara</a:t>
            </a:r>
            <a:r>
              <a:rPr lang="en-US" altLang="en-US" sz="3200" dirty="0" smtClean="0"/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3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Proses </a:t>
            </a:r>
            <a:r>
              <a:rPr lang="en-US" altLang="en-US" sz="3200" dirty="0" err="1" smtClean="0"/>
              <a:t>singkronisasi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suara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dan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gambar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berlangsung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cukup</a:t>
            </a:r>
            <a:r>
              <a:rPr lang="en-US" altLang="en-US" sz="3200" dirty="0" smtClean="0"/>
              <a:t> lama </a:t>
            </a:r>
            <a:r>
              <a:rPr lang="en-US" altLang="en-US" sz="3200" dirty="0" err="1" smtClean="0"/>
              <a:t>hingga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ditemukannya</a:t>
            </a:r>
            <a:r>
              <a:rPr lang="en-US" altLang="en-US" sz="3200" dirty="0" smtClean="0"/>
              <a:t> “</a:t>
            </a:r>
            <a:r>
              <a:rPr lang="en-US" altLang="en-US" sz="3200" dirty="0" err="1" smtClean="0"/>
              <a:t>Vitaphone</a:t>
            </a:r>
            <a:r>
              <a:rPr lang="en-US" altLang="en-US" sz="3200" dirty="0" smtClean="0"/>
              <a:t>” </a:t>
            </a:r>
            <a:r>
              <a:rPr lang="en-US" altLang="en-US" sz="3200" dirty="0" err="1" smtClean="0"/>
              <a:t>pada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tahun</a:t>
            </a:r>
            <a:r>
              <a:rPr lang="en-US" altLang="en-US" sz="3200" dirty="0" smtClean="0"/>
              <a:t> 1926.</a:t>
            </a:r>
          </a:p>
        </p:txBody>
      </p:sp>
    </p:spTree>
    <p:extLst>
      <p:ext uri="{BB962C8B-B14F-4D97-AF65-F5344CB8AC3E}">
        <p14:creationId xmlns:p14="http://schemas.microsoft.com/office/powerpoint/2010/main" val="3296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685" y="-115578"/>
            <a:ext cx="10364451" cy="1596177"/>
          </a:xfrm>
        </p:spPr>
        <p:txBody>
          <a:bodyPr/>
          <a:lstStyle/>
          <a:p>
            <a:pPr marL="800100" indent="-800100"/>
            <a:r>
              <a:rPr lang="en-US" altLang="en-US" sz="3200" b="1" dirty="0" err="1"/>
              <a:t>Periode</a:t>
            </a:r>
            <a:r>
              <a:rPr lang="en-US" altLang="en-US" sz="3200" b="1" dirty="0"/>
              <a:t> Sound on Disc ( </a:t>
            </a:r>
            <a:r>
              <a:rPr lang="en-US" altLang="en-US" sz="3200" b="1" dirty="0" err="1"/>
              <a:t>vitaphone</a:t>
            </a:r>
            <a:r>
              <a:rPr lang="en-US" altLang="en-US" sz="3200" b="1" dirty="0"/>
              <a:t> ) </a:t>
            </a:r>
            <a:br>
              <a:rPr lang="en-US" altLang="en-US" sz="3200" b="1" dirty="0"/>
            </a:br>
            <a:r>
              <a:rPr lang="en-US" altLang="en-US" sz="3200" b="1" dirty="0"/>
              <a:t>1926 – 1929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8941" y="1600201"/>
            <a:ext cx="11475076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200" dirty="0" err="1"/>
              <a:t>Percobaan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awal</a:t>
            </a:r>
            <a:r>
              <a:rPr lang="en-US" altLang="en-US" sz="2200" dirty="0"/>
              <a:t> “</a:t>
            </a:r>
            <a:r>
              <a:rPr lang="en-US" altLang="en-US" sz="2200" i="1" dirty="0"/>
              <a:t>talking film</a:t>
            </a:r>
            <a:r>
              <a:rPr lang="en-US" altLang="en-US" sz="2200" dirty="0"/>
              <a:t>” (</a:t>
            </a:r>
            <a:r>
              <a:rPr lang="en-US" altLang="en-US" sz="2200" dirty="0" err="1"/>
              <a:t>fim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bicara</a:t>
            </a:r>
            <a:r>
              <a:rPr lang="en-US" altLang="en-US" sz="2200" dirty="0"/>
              <a:t>)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umumnya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menggunakan</a:t>
            </a:r>
            <a:r>
              <a:rPr lang="en-US" altLang="en-US" sz="2200" dirty="0"/>
              <a:t> </a:t>
            </a:r>
            <a:r>
              <a:rPr lang="en-US" altLang="en-US" sz="2200" dirty="0" err="1" smtClean="0"/>
              <a:t>gramafon</a:t>
            </a:r>
            <a:r>
              <a:rPr lang="en-US" altLang="en-US" sz="2200" dirty="0" smtClean="0"/>
              <a:t>.</a:t>
            </a:r>
            <a:endParaRPr lang="en-US" altLang="en-US" sz="2200" dirty="0"/>
          </a:p>
          <a:p>
            <a:pPr eaLnBrk="1" hangingPunct="1"/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mulanya</a:t>
            </a:r>
            <a:r>
              <a:rPr lang="en-US" altLang="en-US" sz="2200" dirty="0"/>
              <a:t> film </a:t>
            </a:r>
            <a:r>
              <a:rPr lang="en-US" altLang="en-US" sz="2200" dirty="0" err="1"/>
              <a:t>diproyeksikan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speed 16 frame/second</a:t>
            </a:r>
          </a:p>
          <a:p>
            <a:pPr eaLnBrk="1" hangingPunct="1"/>
            <a:r>
              <a:rPr lang="en-US" altLang="en-US" sz="2200" dirty="0" err="1"/>
              <a:t>Dengan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berkembangnya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teknologi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vitaphone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atau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sistem</a:t>
            </a:r>
            <a:r>
              <a:rPr lang="en-US" altLang="en-US" sz="2200" dirty="0"/>
              <a:t> “sound on disc” </a:t>
            </a:r>
            <a:r>
              <a:rPr lang="en-US" altLang="en-US" sz="2200" dirty="0" err="1"/>
              <a:t>terjadi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perubahan</a:t>
            </a:r>
            <a:r>
              <a:rPr lang="en-US" altLang="en-US" sz="2200" dirty="0"/>
              <a:t> speed </a:t>
            </a:r>
            <a:r>
              <a:rPr lang="en-US" altLang="en-US" sz="2200" dirty="0" err="1"/>
              <a:t>kamera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dan</a:t>
            </a:r>
            <a:r>
              <a:rPr lang="en-US" altLang="en-US" sz="2200" dirty="0"/>
              <a:t> projector </a:t>
            </a:r>
            <a:r>
              <a:rPr lang="en-US" altLang="en-US" sz="2200" dirty="0" err="1"/>
              <a:t>menjadi</a:t>
            </a:r>
            <a:r>
              <a:rPr lang="en-US" altLang="en-US" sz="2200" dirty="0"/>
              <a:t> 24 frame /second</a:t>
            </a:r>
          </a:p>
          <a:p>
            <a:pPr eaLnBrk="1" hangingPunct="1"/>
            <a:r>
              <a:rPr lang="en-US" altLang="en-US" sz="2200" dirty="0" err="1"/>
              <a:t>Dengan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memasang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tachnometer</a:t>
            </a:r>
            <a:r>
              <a:rPr lang="en-US" altLang="en-US" sz="2200" dirty="0"/>
              <a:t> (</a:t>
            </a:r>
            <a:r>
              <a:rPr lang="en-US" altLang="en-US" sz="2200" dirty="0" err="1"/>
              <a:t>alat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pengukur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putaran</a:t>
            </a:r>
            <a:r>
              <a:rPr lang="en-US" altLang="en-US" sz="2200" dirty="0"/>
              <a:t>)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projector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menjaga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kecepatan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putaran</a:t>
            </a:r>
            <a:endParaRPr lang="en-US" altLang="en-US" sz="2200" dirty="0"/>
          </a:p>
          <a:p>
            <a:pPr eaLnBrk="1" hangingPunct="1"/>
            <a:r>
              <a:rPr lang="en-US" altLang="en-US" sz="2200" dirty="0" err="1" smtClean="0"/>
              <a:t>Sejak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saat</a:t>
            </a:r>
            <a:r>
              <a:rPr lang="en-US" altLang="en-US" sz="2200" dirty="0" smtClean="0"/>
              <a:t> </a:t>
            </a:r>
            <a:r>
              <a:rPr lang="en-US" altLang="en-US" sz="2200" dirty="0" err="1"/>
              <a:t>itu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semua</a:t>
            </a:r>
            <a:r>
              <a:rPr lang="en-US" altLang="en-US" sz="2200" dirty="0"/>
              <a:t> film </a:t>
            </a:r>
            <a:r>
              <a:rPr lang="en-US" altLang="en-US" sz="2200" dirty="0" err="1"/>
              <a:t>menggunakan</a:t>
            </a:r>
            <a:r>
              <a:rPr lang="en-US" altLang="en-US" sz="2200" dirty="0"/>
              <a:t> speed 24 fps  </a:t>
            </a:r>
          </a:p>
        </p:txBody>
      </p:sp>
    </p:spTree>
    <p:extLst>
      <p:ext uri="{BB962C8B-B14F-4D97-AF65-F5344CB8AC3E}">
        <p14:creationId xmlns:p14="http://schemas.microsoft.com/office/powerpoint/2010/main" val="22201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grama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99040"/>
            <a:ext cx="21907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vc5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1803" y="4725596"/>
            <a:ext cx="1993207" cy="199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 descr="Vitaphone%20disc%20labe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90" y="3683358"/>
            <a:ext cx="1851797" cy="18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99812" y="137375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 smtClean="0"/>
              <a:t>GRAMAPHONE</a:t>
            </a:r>
            <a:endParaRPr lang="en-US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50853" y="3161618"/>
            <a:ext cx="22671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b="1" dirty="0" smtClean="0"/>
              <a:t>VITAPHONE</a:t>
            </a:r>
            <a:endParaRPr lang="en-US" altLang="en-US" sz="3200" b="1" dirty="0"/>
          </a:p>
          <a:p>
            <a:endParaRPr lang="en-US" sz="3200" dirty="0"/>
          </a:p>
        </p:txBody>
      </p:sp>
      <p:pic>
        <p:nvPicPr>
          <p:cNvPr id="8" name="Picture 4" descr="vita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7969" y="842727"/>
            <a:ext cx="56959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vitaphone#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3969" y="2442927"/>
            <a:ext cx="190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04597" y="156866"/>
            <a:ext cx="269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PROJECTOR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44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Saxonia5Vita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701" y="1356714"/>
            <a:ext cx="3658020" cy="543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16831" y="23813"/>
            <a:ext cx="391305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/>
              <a:t>PROJECTOR FILM</a:t>
            </a:r>
          </a:p>
          <a:p>
            <a:pPr algn="ctr" eaLnBrk="1" hangingPunct="1"/>
            <a:r>
              <a:rPr lang="en-US" altLang="en-US" sz="2400" b="1" dirty="0" err="1" smtClean="0"/>
              <a:t>dilengkapi</a:t>
            </a:r>
            <a:r>
              <a:rPr lang="en-US" altLang="en-US" sz="2400" b="1" dirty="0" smtClean="0"/>
              <a:t> </a:t>
            </a:r>
            <a:endParaRPr lang="en-US" altLang="en-US" sz="2400" b="1" dirty="0"/>
          </a:p>
          <a:p>
            <a:pPr algn="ctr" eaLnBrk="1" hangingPunct="1"/>
            <a:r>
              <a:rPr lang="en-US" altLang="en-US" sz="2400" b="1" dirty="0" err="1" smtClean="0"/>
              <a:t>dengan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GRAMA PHONE</a:t>
            </a:r>
          </a:p>
          <a:p>
            <a:pPr algn="ctr" eaLnBrk="1" hangingPunct="1"/>
            <a:r>
              <a:rPr lang="en-US" altLang="en-US" sz="2400" b="1" dirty="0" err="1" smtClean="0"/>
              <a:t>sebagai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/>
              <a:t>penunjang</a:t>
            </a:r>
            <a:r>
              <a:rPr lang="en-US" altLang="en-US" sz="2400" b="1" dirty="0"/>
              <a:t> Audio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00153" y="169594"/>
            <a:ext cx="10364451" cy="15961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00100" indent="-800100"/>
            <a:r>
              <a:rPr lang="en-US" altLang="en-US" sz="2800" b="1" dirty="0" err="1" smtClean="0">
                <a:solidFill>
                  <a:srgbClr val="C00000"/>
                </a:solidFill>
              </a:rPr>
              <a:t>Periode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 sound on Film, </a:t>
            </a:r>
          </a:p>
          <a:p>
            <a:pPr marL="800100" indent="-800100"/>
            <a:r>
              <a:rPr lang="en-US" altLang="en-US" sz="2800" b="1" dirty="0" smtClean="0">
                <a:solidFill>
                  <a:srgbClr val="C00000"/>
                </a:solidFill>
              </a:rPr>
              <a:t>single system (</a:t>
            </a:r>
            <a:r>
              <a:rPr lang="en-US" altLang="en-US" sz="2800" b="1" dirty="0" err="1" smtClean="0">
                <a:solidFill>
                  <a:srgbClr val="C00000"/>
                </a:solidFill>
              </a:rPr>
              <a:t>movietone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) 1927 – 1929</a:t>
            </a:r>
            <a:endParaRPr lang="en-US" alt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18591" y="201556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/>
              <a:t>pada</a:t>
            </a:r>
            <a:r>
              <a:rPr lang="en-US" altLang="en-US" dirty="0" smtClean="0"/>
              <a:t> masa </a:t>
            </a:r>
            <a:r>
              <a:rPr lang="en-US" altLang="en-US" dirty="0" err="1" smtClean="0"/>
              <a:t>vitaphone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Ditemukan</a:t>
            </a:r>
            <a:r>
              <a:rPr lang="en-US" altLang="en-US" dirty="0" smtClean="0"/>
              <a:t> </a:t>
            </a:r>
            <a:r>
              <a:rPr lang="en-US" altLang="en-US" dirty="0" err="1"/>
              <a:t>teknologi</a:t>
            </a:r>
            <a:r>
              <a:rPr lang="en-US" altLang="en-US" dirty="0"/>
              <a:t> sound on film </a:t>
            </a:r>
            <a:endParaRPr lang="en-US" altLang="en-US" dirty="0" smtClean="0"/>
          </a:p>
          <a:p>
            <a:r>
              <a:rPr lang="en-US" altLang="en-US" dirty="0" err="1" smtClean="0"/>
              <a:t>Berdasarkan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prinsip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dasar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mengubah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gelombang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 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(</a:t>
            </a:r>
            <a:r>
              <a:rPr lang="en-US" altLang="en-US" dirty="0" err="1" smtClean="0"/>
              <a:t>energi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) </a:t>
            </a:r>
            <a:r>
              <a:rPr lang="en-US" altLang="en-US" dirty="0" err="1" smtClean="0"/>
              <a:t>menjadi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getaran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listrik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energi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listrik</a:t>
            </a:r>
            <a:r>
              <a:rPr lang="en-US" altLang="en-US" dirty="0" smtClean="0"/>
              <a:t>)</a:t>
            </a:r>
          </a:p>
          <a:p>
            <a:r>
              <a:rPr lang="en-US" altLang="en-US" dirty="0" err="1" smtClean="0"/>
              <a:t>Getaran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listrik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dialirkan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rangkaian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sempit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kawat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logam</a:t>
            </a:r>
            <a:r>
              <a:rPr lang="en-US" altLang="en-US" dirty="0" smtClean="0"/>
              <a:t> yang </a:t>
            </a:r>
            <a:r>
              <a:rPr lang="en-US" altLang="en-US" dirty="0" err="1" smtClean="0"/>
              <a:t>berada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dalam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medan</a:t>
            </a:r>
            <a:r>
              <a:rPr lang="en-US" altLang="en-US" dirty="0" smtClean="0"/>
              <a:t> magnet.</a:t>
            </a:r>
          </a:p>
          <a:p>
            <a:r>
              <a:rPr lang="en-US" altLang="en-US" dirty="0" smtClean="0"/>
              <a:t>Microphone </a:t>
            </a:r>
            <a:r>
              <a:rPr lang="en-US" altLang="en-US" dirty="0" err="1"/>
              <a:t>Ditemukan</a:t>
            </a:r>
            <a:r>
              <a:rPr lang="en-US" altLang="en-US" dirty="0"/>
              <a:t>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7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" y="0"/>
            <a:ext cx="12192000" cy="67356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eaLnBrk="1" hangingPunct="1">
              <a:buNone/>
            </a:pPr>
            <a:r>
              <a:rPr lang="en-US" altLang="en-US" sz="4400" b="1" dirty="0" smtClean="0"/>
              <a:t>2 VARIABEL PADA TEKNOLOGI TV </a:t>
            </a:r>
          </a:p>
          <a:p>
            <a:pPr marL="0" indent="0" algn="ctr" eaLnBrk="1" hangingPunct="1">
              <a:buNone/>
            </a:pPr>
            <a:r>
              <a:rPr lang="en-US" altLang="en-US" sz="4400" b="1" dirty="0" smtClean="0"/>
              <a:t>di </a:t>
            </a:r>
            <a:r>
              <a:rPr lang="en-US" altLang="en-US" sz="4400" b="1" dirty="0" err="1" smtClean="0"/>
              <a:t>awal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 smtClean="0"/>
              <a:t>ditemukan</a:t>
            </a:r>
            <a:endParaRPr lang="en-US" altLang="en-US" sz="4400" b="1" dirty="0" smtClean="0"/>
          </a:p>
          <a:p>
            <a:pPr eaLnBrk="1" hangingPunct="1"/>
            <a:r>
              <a:rPr lang="en-US" altLang="en-US" b="1" u="sng" dirty="0" smtClean="0">
                <a:solidFill>
                  <a:srgbClr val="C00000"/>
                </a:solidFill>
              </a:rPr>
              <a:t>VARIABLE DENSITY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    </a:t>
            </a:r>
            <a:r>
              <a:rPr lang="en-US" altLang="en-US" dirty="0" err="1" smtClean="0"/>
              <a:t>sistem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informasi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 yang </a:t>
            </a:r>
            <a:r>
              <a:rPr lang="en-US" altLang="en-US" dirty="0" err="1" smtClean="0"/>
              <a:t>terlihat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bahan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fotografis</a:t>
            </a: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b="1" u="sng" dirty="0" smtClean="0">
                <a:solidFill>
                  <a:srgbClr val="C00000"/>
                </a:solidFill>
              </a:rPr>
              <a:t>VARIABLE AREA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   Galvanometer yang </a:t>
            </a:r>
            <a:r>
              <a:rPr lang="en-US" altLang="en-US" dirty="0" err="1" smtClean="0"/>
              <a:t>menggerakkan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cermin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menghasilkan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garis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bahan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forografis</a:t>
            </a:r>
            <a:r>
              <a:rPr lang="en-US" altLang="en-US" dirty="0" smtClean="0"/>
              <a:t>.</a:t>
            </a:r>
          </a:p>
          <a:p>
            <a:pPr marL="0" indent="0">
              <a:buNone/>
            </a:pPr>
            <a:r>
              <a:rPr lang="en-US" altLang="en-US" dirty="0" smtClean="0"/>
              <a:t>   </a:t>
            </a:r>
            <a:r>
              <a:rPr lang="en-US" altLang="en-US" dirty="0" err="1" smtClean="0"/>
              <a:t>Besar</a:t>
            </a:r>
            <a:r>
              <a:rPr lang="en-US" altLang="en-US" dirty="0" smtClean="0"/>
              <a:t> </a:t>
            </a:r>
            <a:r>
              <a:rPr lang="en-US" altLang="en-US" dirty="0" err="1"/>
              <a:t>kecilnya</a:t>
            </a:r>
            <a:r>
              <a:rPr lang="en-US" altLang="en-US" dirty="0"/>
              <a:t> </a:t>
            </a:r>
            <a:r>
              <a:rPr lang="en-US" altLang="en-US" dirty="0" err="1"/>
              <a:t>energi</a:t>
            </a:r>
            <a:r>
              <a:rPr lang="en-US" altLang="en-US" dirty="0"/>
              <a:t> </a:t>
            </a:r>
            <a:r>
              <a:rPr lang="en-US" altLang="en-US" dirty="0" err="1"/>
              <a:t>listrik</a:t>
            </a:r>
            <a:r>
              <a:rPr lang="en-US" altLang="en-US" dirty="0"/>
              <a:t> </a:t>
            </a:r>
            <a:r>
              <a:rPr lang="en-US" altLang="en-US" dirty="0" err="1"/>
              <a:t>tergantung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besar</a:t>
            </a:r>
            <a:r>
              <a:rPr lang="en-US" altLang="en-US" dirty="0"/>
              <a:t> </a:t>
            </a:r>
            <a:r>
              <a:rPr lang="en-US" altLang="en-US" dirty="0" err="1"/>
              <a:t>kecilnya</a:t>
            </a:r>
            <a:r>
              <a:rPr lang="en-US" altLang="en-US" dirty="0"/>
              <a:t> </a:t>
            </a:r>
            <a:r>
              <a:rPr lang="en-US" altLang="en-US" dirty="0" err="1"/>
              <a:t>suara</a:t>
            </a:r>
            <a:r>
              <a:rPr lang="en-US" altLang="en-US" dirty="0"/>
              <a:t> yang </a:t>
            </a:r>
            <a:r>
              <a:rPr lang="en-US" altLang="en-US" dirty="0" err="1"/>
              <a:t>masuk</a:t>
            </a:r>
            <a:r>
              <a:rPr lang="en-US" altLang="en-US" dirty="0"/>
              <a:t> </a:t>
            </a:r>
            <a:r>
              <a:rPr lang="en-US" altLang="en-US" dirty="0" err="1" smtClean="0"/>
              <a:t>melalui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    microphone.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   </a:t>
            </a:r>
            <a:r>
              <a:rPr lang="en-US" altLang="en-US" dirty="0" err="1" smtClean="0"/>
              <a:t>Garis</a:t>
            </a:r>
            <a:r>
              <a:rPr lang="en-US" altLang="en-US" dirty="0" smtClean="0"/>
              <a:t> </a:t>
            </a:r>
            <a:r>
              <a:rPr lang="en-US" altLang="en-US" dirty="0"/>
              <a:t>yang </a:t>
            </a:r>
            <a:r>
              <a:rPr lang="en-US" altLang="en-US" dirty="0" err="1"/>
              <a:t>tebal</a:t>
            </a:r>
            <a:r>
              <a:rPr lang="en-US" altLang="en-US" dirty="0"/>
              <a:t> ( </a:t>
            </a:r>
            <a:r>
              <a:rPr lang="en-US" altLang="en-US" dirty="0" err="1"/>
              <a:t>gemuk</a:t>
            </a:r>
            <a:r>
              <a:rPr lang="en-US" altLang="en-US" dirty="0"/>
              <a:t>) </a:t>
            </a:r>
            <a:r>
              <a:rPr lang="en-US" altLang="en-US" dirty="0" err="1" smtClean="0"/>
              <a:t>mengindikasikan</a:t>
            </a:r>
            <a:r>
              <a:rPr lang="en-US" altLang="en-US" dirty="0" smtClean="0"/>
              <a:t> </a:t>
            </a:r>
            <a:r>
              <a:rPr lang="en-US" altLang="en-US" dirty="0" err="1"/>
              <a:t>amplitudo</a:t>
            </a:r>
            <a:r>
              <a:rPr lang="en-US" altLang="en-US" dirty="0"/>
              <a:t> / volume yang </a:t>
            </a:r>
            <a:r>
              <a:rPr lang="en-US" altLang="en-US" dirty="0" err="1" smtClean="0"/>
              <a:t>tinggi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   </a:t>
            </a:r>
            <a:r>
              <a:rPr lang="en-US" altLang="en-US" dirty="0" err="1" smtClean="0"/>
              <a:t>Rapat</a:t>
            </a:r>
            <a:r>
              <a:rPr lang="en-US" altLang="en-US" dirty="0" smtClean="0"/>
              <a:t> </a:t>
            </a:r>
            <a:r>
              <a:rPr lang="en-US" altLang="en-US" dirty="0" err="1"/>
              <a:t>renggangnya</a:t>
            </a:r>
            <a:r>
              <a:rPr lang="en-US" altLang="en-US" dirty="0"/>
              <a:t> </a:t>
            </a:r>
            <a:r>
              <a:rPr lang="en-US" altLang="en-US" dirty="0" err="1" smtClean="0"/>
              <a:t>menandakan</a:t>
            </a:r>
            <a:r>
              <a:rPr lang="en-US" altLang="en-US" dirty="0" smtClean="0"/>
              <a:t> </a:t>
            </a:r>
            <a:r>
              <a:rPr lang="en-US" altLang="en-US" dirty="0" err="1"/>
              <a:t>tinggi</a:t>
            </a:r>
            <a:r>
              <a:rPr lang="en-US" altLang="en-US" dirty="0"/>
              <a:t> </a:t>
            </a:r>
            <a:r>
              <a:rPr lang="en-US" altLang="en-US" dirty="0" err="1"/>
              <a:t>rendahnya</a:t>
            </a:r>
            <a:r>
              <a:rPr lang="en-US" altLang="en-US" dirty="0"/>
              <a:t> </a:t>
            </a:r>
            <a:r>
              <a:rPr lang="en-US" altLang="en-US" dirty="0" err="1" smtClean="0"/>
              <a:t>frekwensi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9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800px-35mm_film_audio_macr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5370490" cy="390519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47924" y="2658960"/>
            <a:ext cx="6144075" cy="419904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482625" y="2258850"/>
            <a:ext cx="4222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ILUSTRASI SINYAL PADA MICROPHONE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081" y="3898849"/>
            <a:ext cx="363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ILUSTRASI FOTOGRAFIS PADA TV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31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981200" y="-635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Ilustrasi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Kerja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Televisi</a:t>
            </a:r>
            <a:r>
              <a:rPr lang="en-US" altLang="en-US" dirty="0" smtClean="0"/>
              <a:t>/TV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85812"/>
            <a:ext cx="8162925" cy="5286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709116"/>
            <a:ext cx="1161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Antena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Penerima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receiver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93665" y="1136650"/>
            <a:ext cx="1206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Antena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Pemancar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transmitter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672034" y="1378039"/>
            <a:ext cx="1121631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1137704" y="4003355"/>
            <a:ext cx="1121631" cy="33485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7724" y="6495017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 DARLING" panose="02000000000000000000" pitchFamily="2" charset="0"/>
              </a:rPr>
              <a:t>MELIHAT…ATAUKAH…DILIHAT???</a:t>
            </a:r>
            <a:endParaRPr lang="en-US" dirty="0">
              <a:solidFill>
                <a:srgbClr val="C00000"/>
              </a:solidFill>
              <a:latin typeface="AR DARLING" panose="02000000000000000000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98513" y="5821251"/>
            <a:ext cx="311193" cy="673766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6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4" y="4024"/>
            <a:ext cx="10364451" cy="1596177"/>
          </a:xfrm>
        </p:spPr>
        <p:txBody>
          <a:bodyPr/>
          <a:lstStyle/>
          <a:p>
            <a:pPr marL="800100" indent="-800100"/>
            <a:r>
              <a:rPr lang="en-US" altLang="en-US" sz="3700" dirty="0" err="1"/>
              <a:t>Periode</a:t>
            </a:r>
            <a:r>
              <a:rPr lang="en-US" altLang="en-US" sz="3700" dirty="0"/>
              <a:t> sound on film </a:t>
            </a:r>
            <a:r>
              <a:rPr lang="en-US" altLang="en-US" sz="3700" dirty="0" smtClean="0"/>
              <a:t>Double </a:t>
            </a:r>
            <a:r>
              <a:rPr lang="en-US" altLang="en-US" sz="3700" dirty="0"/>
              <a:t>System </a:t>
            </a:r>
            <a:r>
              <a:rPr lang="en-US" altLang="en-US" sz="3700" dirty="0" smtClean="0"/>
              <a:t/>
            </a:r>
            <a:br>
              <a:rPr lang="en-US" altLang="en-US" sz="3700" dirty="0" smtClean="0"/>
            </a:br>
            <a:r>
              <a:rPr lang="en-US" altLang="en-US" sz="3700" dirty="0" smtClean="0"/>
              <a:t>1929 </a:t>
            </a:r>
            <a:r>
              <a:rPr lang="en-US" altLang="en-US" sz="3700" dirty="0"/>
              <a:t>– 1951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213835"/>
            <a:ext cx="12192000" cy="2327856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 smtClean="0"/>
              <a:t>double system </a:t>
            </a:r>
            <a:r>
              <a:rPr lang="en-US" altLang="en-US" dirty="0" err="1" smtClean="0"/>
              <a:t>Dikembangkan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kamera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hanya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merekam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gambar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sedangkan</a:t>
            </a:r>
            <a:r>
              <a:rPr lang="en-US" altLang="en-US" dirty="0" smtClean="0"/>
              <a:t>  </a:t>
            </a:r>
            <a:r>
              <a:rPr lang="en-US" altLang="en-US" dirty="0" err="1" smtClean="0"/>
              <a:t>untuk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menggunakan</a:t>
            </a:r>
            <a:r>
              <a:rPr lang="en-US" altLang="en-US" dirty="0" smtClean="0"/>
              <a:t> sound recorder.</a:t>
            </a:r>
          </a:p>
          <a:p>
            <a:pPr eaLnBrk="1" hangingPunct="1"/>
            <a:r>
              <a:rPr lang="en-US" altLang="en-US" dirty="0" err="1" smtClean="0"/>
              <a:t>perlengkapan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perekam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masih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sangat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besar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sehingga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merepotkan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err="1" smtClean="0"/>
              <a:t>saat</a:t>
            </a:r>
            <a:r>
              <a:rPr lang="en-US" altLang="en-US" dirty="0" smtClean="0"/>
              <a:t> editing, double system </a:t>
            </a:r>
            <a:r>
              <a:rPr lang="en-US" altLang="en-US" dirty="0" err="1" smtClean="0"/>
              <a:t>lebih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leluasa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memotong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gambar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tanpa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takut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mempengaruhi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suara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err="1" smtClean="0"/>
              <a:t>Mulai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Diperkenalkan</a:t>
            </a:r>
            <a:r>
              <a:rPr lang="en-US" altLang="en-US" dirty="0" smtClean="0"/>
              <a:t> </a:t>
            </a:r>
            <a:r>
              <a:rPr lang="en-US" altLang="en-US" b="1" dirty="0" err="1" smtClean="0">
                <a:solidFill>
                  <a:srgbClr val="FF0000"/>
                </a:solidFill>
              </a:rPr>
              <a:t>dubing</a:t>
            </a:r>
            <a:r>
              <a:rPr lang="en-US" altLang="en-US" dirty="0" smtClean="0"/>
              <a:t>.</a:t>
            </a:r>
          </a:p>
        </p:txBody>
      </p:sp>
      <p:pic>
        <p:nvPicPr>
          <p:cNvPr id="4" name="Picture 4" descr="telerecord-tape-rec-w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2984" y="3090930"/>
            <a:ext cx="2724328" cy="3767070"/>
          </a:xfrm>
          <a:prstGeom prst="rect">
            <a:avLst/>
          </a:prstGeom>
          <a:noFill/>
        </p:spPr>
      </p:pic>
      <p:pic>
        <p:nvPicPr>
          <p:cNvPr id="5" name="Picture 7" descr="recordingequipment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9102" y="3594739"/>
            <a:ext cx="3041110" cy="2501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4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07713" y="4024"/>
            <a:ext cx="10364451" cy="987649"/>
          </a:xfrm>
        </p:spPr>
        <p:txBody>
          <a:bodyPr>
            <a:normAutofit fontScale="90000"/>
          </a:bodyPr>
          <a:lstStyle/>
          <a:p>
            <a:pPr marL="800100" indent="-800100"/>
            <a:r>
              <a:rPr lang="en-US" altLang="en-US" sz="3700" dirty="0" err="1"/>
              <a:t>Periode</a:t>
            </a:r>
            <a:r>
              <a:rPr lang="en-US" altLang="en-US" sz="3700" dirty="0"/>
              <a:t> magnetic film, </a:t>
            </a:r>
            <a:r>
              <a:rPr lang="en-US" altLang="en-US" sz="3700" dirty="0" smtClean="0"/>
              <a:t>double </a:t>
            </a:r>
            <a:r>
              <a:rPr lang="en-US" altLang="en-US" sz="3700" dirty="0"/>
              <a:t>system </a:t>
            </a:r>
            <a:r>
              <a:rPr lang="en-US" altLang="en-US" sz="3700" dirty="0" smtClean="0"/>
              <a:t/>
            </a:r>
            <a:br>
              <a:rPr lang="en-US" altLang="en-US" sz="3700" dirty="0" smtClean="0"/>
            </a:br>
            <a:r>
              <a:rPr lang="en-US" altLang="en-US" sz="3700" dirty="0" smtClean="0"/>
              <a:t>1951 </a:t>
            </a:r>
            <a:r>
              <a:rPr lang="en-US" altLang="en-US" sz="3700" dirty="0"/>
              <a:t>– 1960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1673"/>
            <a:ext cx="12192000" cy="202198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 err="1" smtClean="0"/>
              <a:t>Sistem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perekaman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ini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mulai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dikenalkan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tahun</a:t>
            </a:r>
            <a:r>
              <a:rPr lang="en-US" altLang="en-US" b="1" dirty="0" smtClean="0"/>
              <a:t> 1945 </a:t>
            </a:r>
            <a:r>
              <a:rPr lang="en-US" altLang="en-US" b="1" dirty="0" err="1" smtClean="0"/>
              <a:t>tapi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hanya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untuk</a:t>
            </a:r>
            <a:r>
              <a:rPr lang="en-US" altLang="en-US" b="1" dirty="0" smtClean="0"/>
              <a:t> non synchronous, </a:t>
            </a:r>
            <a:r>
              <a:rPr lang="en-US" altLang="en-US" b="1" dirty="0" err="1" smtClean="0"/>
              <a:t>Misalnya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untuk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musik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siaran</a:t>
            </a:r>
            <a:r>
              <a:rPr lang="en-US" altLang="en-US" b="1" dirty="0" smtClean="0"/>
              <a:t> radio.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err="1" smtClean="0"/>
              <a:t>Kualitas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jauh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lebih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baik</a:t>
            </a:r>
            <a:r>
              <a:rPr lang="en-US" altLang="en-US" b="1" dirty="0" smtClean="0"/>
              <a:t>, </a:t>
            </a:r>
            <a:r>
              <a:rPr lang="en-US" altLang="en-US" b="1" dirty="0" err="1" smtClean="0"/>
              <a:t>bisa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langsung</a:t>
            </a:r>
            <a:r>
              <a:rPr lang="en-US" altLang="en-US" b="1" dirty="0" smtClean="0"/>
              <a:t> play back. </a:t>
            </a:r>
            <a:r>
              <a:rPr lang="en-US" altLang="en-US" b="1" dirty="0" err="1" smtClean="0"/>
              <a:t>Pada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awalnya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ukuran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besar</a:t>
            </a:r>
            <a:r>
              <a:rPr lang="en-US" altLang="en-US" b="1" dirty="0" smtClean="0"/>
              <a:t>, </a:t>
            </a:r>
            <a:r>
              <a:rPr lang="en-US" altLang="en-US" b="1" dirty="0" err="1" smtClean="0"/>
              <a:t>lalu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disederhanakan</a:t>
            </a:r>
            <a:r>
              <a:rPr lang="en-US" altLang="en-US" b="1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err="1" smtClean="0"/>
              <a:t>Sampai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saat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ini</a:t>
            </a:r>
            <a:r>
              <a:rPr lang="en-US" altLang="en-US" b="1" dirty="0" smtClean="0"/>
              <a:t>, media magnetic film </a:t>
            </a:r>
            <a:r>
              <a:rPr lang="en-US" altLang="en-US" b="1" dirty="0" err="1" smtClean="0"/>
              <a:t>ini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masih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digunakan</a:t>
            </a:r>
            <a:r>
              <a:rPr lang="en-US" altLang="en-US" b="1" dirty="0" smtClean="0"/>
              <a:t>, </a:t>
            </a:r>
            <a:r>
              <a:rPr lang="en-US" altLang="en-US" b="1" dirty="0" err="1" smtClean="0"/>
              <a:t>terutama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untuk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kebutuhan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sinkronisasi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gambar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suara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atau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untuk</a:t>
            </a:r>
            <a:r>
              <a:rPr lang="en-US" altLang="en-US" b="1" dirty="0" smtClean="0"/>
              <a:t> proses mastering </a:t>
            </a:r>
            <a:r>
              <a:rPr lang="en-US" altLang="en-US" b="1" dirty="0" err="1" smtClean="0"/>
              <a:t>pada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rekaman</a:t>
            </a:r>
            <a:r>
              <a:rPr lang="en-US" altLang="en-US" b="1" dirty="0" smtClean="0"/>
              <a:t> music. </a:t>
            </a:r>
          </a:p>
        </p:txBody>
      </p:sp>
      <p:pic>
        <p:nvPicPr>
          <p:cNvPr id="4" name="Picture 4" descr="16dub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0314" y="2963372"/>
            <a:ext cx="3390185" cy="3894628"/>
          </a:xfrm>
          <a:prstGeom prst="rect">
            <a:avLst/>
          </a:prstGeom>
          <a:noFill/>
        </p:spPr>
      </p:pic>
      <p:pic>
        <p:nvPicPr>
          <p:cNvPr id="5" name="Picture 4" descr="rt20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2419" y="3013656"/>
            <a:ext cx="3661280" cy="384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0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4" y="4024"/>
            <a:ext cx="10364451" cy="1596177"/>
          </a:xfrm>
        </p:spPr>
        <p:txBody>
          <a:bodyPr/>
          <a:lstStyle/>
          <a:p>
            <a:pPr marL="800100" indent="-800100"/>
            <a:r>
              <a:rPr lang="en-US" altLang="en-US" sz="3700" dirty="0" err="1"/>
              <a:t>Periode</a:t>
            </a:r>
            <a:r>
              <a:rPr lang="en-US" altLang="en-US" sz="3700" dirty="0"/>
              <a:t> ¼ inch, </a:t>
            </a:r>
            <a:r>
              <a:rPr lang="en-US" altLang="en-US" sz="3700" dirty="0" smtClean="0"/>
              <a:t>double </a:t>
            </a:r>
            <a:r>
              <a:rPr lang="en-US" altLang="en-US" sz="3700" dirty="0"/>
              <a:t>system </a:t>
            </a:r>
            <a:br>
              <a:rPr lang="en-US" altLang="en-US" sz="3700" dirty="0"/>
            </a:br>
            <a:r>
              <a:rPr lang="en-US" altLang="en-US" sz="3700" dirty="0"/>
              <a:t>1960 – </a:t>
            </a:r>
            <a:r>
              <a:rPr lang="en-US" altLang="en-US" sz="3700" dirty="0" err="1"/>
              <a:t>kini</a:t>
            </a:r>
            <a:endParaRPr lang="en-US" altLang="en-US" sz="37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03988"/>
            <a:ext cx="12192000" cy="168391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 smtClean="0"/>
              <a:t>Magnetic tape </a:t>
            </a:r>
            <a:r>
              <a:rPr lang="en-US" altLang="en-US" dirty="0" err="1" smtClean="0"/>
              <a:t>secara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luas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digunakan</a:t>
            </a:r>
            <a:r>
              <a:rPr lang="en-US" altLang="en-US" dirty="0" smtClean="0"/>
              <a:t> di </a:t>
            </a:r>
            <a:r>
              <a:rPr lang="en-US" altLang="en-US" dirty="0" err="1" smtClean="0"/>
              <a:t>dunia</a:t>
            </a:r>
            <a:r>
              <a:rPr lang="en-US" altLang="en-US" dirty="0" smtClean="0"/>
              <a:t> radio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industri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rekaman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err="1" smtClean="0"/>
              <a:t>Kemudian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dikembangkan</a:t>
            </a:r>
            <a:r>
              <a:rPr lang="en-US" altLang="en-US" dirty="0" smtClean="0"/>
              <a:t> pula </a:t>
            </a:r>
            <a:r>
              <a:rPr lang="en-US" altLang="en-US" dirty="0" err="1" smtClean="0"/>
              <a:t>untuk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produksi</a:t>
            </a:r>
            <a:r>
              <a:rPr lang="en-US" altLang="en-US" dirty="0" smtClean="0"/>
              <a:t> program audio visual </a:t>
            </a:r>
            <a:r>
              <a:rPr lang="en-US" altLang="en-US" dirty="0" err="1" smtClean="0"/>
              <a:t>televisi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err="1" smtClean="0"/>
              <a:t>Produk</a:t>
            </a:r>
            <a:r>
              <a:rPr lang="en-US" altLang="en-US" dirty="0" smtClean="0"/>
              <a:t> yang </a:t>
            </a:r>
            <a:r>
              <a:rPr lang="en-US" altLang="en-US" dirty="0" err="1" smtClean="0"/>
              <a:t>terkenal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adalah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nagra</a:t>
            </a:r>
            <a:r>
              <a:rPr lang="en-US" altLang="en-US" dirty="0" smtClean="0"/>
              <a:t>.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5" name="Picture 4" descr="Nag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160" y="2785057"/>
            <a:ext cx="3924492" cy="27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8652" y="3308261"/>
            <a:ext cx="30480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9-track_reel_tap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7283" y="2249369"/>
            <a:ext cx="1847369" cy="184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P1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4652" y="2284343"/>
            <a:ext cx="2774704" cy="17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OPENREEL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051" y="4049199"/>
            <a:ext cx="2659063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pPr marL="800100" indent="-800100"/>
            <a:r>
              <a:rPr lang="en-US" altLang="en-US" sz="3700"/>
              <a:t>Periode digital double system </a:t>
            </a:r>
            <a:br>
              <a:rPr lang="en-US" altLang="en-US" sz="3700"/>
            </a:br>
            <a:r>
              <a:rPr lang="en-US" altLang="en-US" sz="3700"/>
              <a:t>1990 - kini</a:t>
            </a:r>
            <a:r>
              <a:rPr lang="en-US" altLang="en-US" sz="3800"/>
              <a:t>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88166"/>
            <a:ext cx="12192000" cy="281277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dirty="0" err="1" smtClean="0"/>
              <a:t>semakin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berkembangnya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teknologi</a:t>
            </a:r>
            <a:r>
              <a:rPr lang="en-US" altLang="en-US" dirty="0" smtClean="0"/>
              <a:t> </a:t>
            </a:r>
            <a:r>
              <a:rPr lang="en-US" altLang="en-US" dirty="0" err="1"/>
              <a:t>k</a:t>
            </a:r>
            <a:r>
              <a:rPr lang="en-US" altLang="en-US" dirty="0" err="1" smtClean="0"/>
              <a:t>omputer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maka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perkembangan</a:t>
            </a:r>
            <a:r>
              <a:rPr lang="en-US" altLang="en-US" dirty="0" smtClean="0"/>
              <a:t> </a:t>
            </a:r>
            <a:r>
              <a:rPr lang="en-US" altLang="en-US" dirty="0" err="1"/>
              <a:t>sistem</a:t>
            </a:r>
            <a:r>
              <a:rPr lang="en-US" altLang="en-US" dirty="0"/>
              <a:t> </a:t>
            </a:r>
            <a:r>
              <a:rPr lang="en-US" altLang="en-US" dirty="0" err="1"/>
              <a:t>perekaman</a:t>
            </a:r>
            <a:r>
              <a:rPr lang="en-US" altLang="en-US" dirty="0"/>
              <a:t> audio </a:t>
            </a:r>
            <a:r>
              <a:rPr lang="en-US" altLang="en-US" dirty="0" smtClean="0"/>
              <a:t>pun </a:t>
            </a:r>
            <a:r>
              <a:rPr lang="en-US" altLang="en-US" dirty="0" err="1" smtClean="0"/>
              <a:t>makin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pesat</a:t>
            </a:r>
            <a:r>
              <a:rPr lang="en-US" altLang="en-US" dirty="0" smtClean="0"/>
              <a:t>.</a:t>
            </a:r>
          </a:p>
          <a:p>
            <a:pPr marL="533400" indent="-533400"/>
            <a:r>
              <a:rPr lang="en-US" altLang="en-US" dirty="0" smtClean="0"/>
              <a:t>DAT (Digital Audio Tape) </a:t>
            </a:r>
            <a:r>
              <a:rPr lang="en-US" altLang="en-US" dirty="0" err="1" smtClean="0"/>
              <a:t>mulai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digunakan</a:t>
            </a:r>
            <a:r>
              <a:rPr lang="en-US" altLang="en-US" dirty="0" smtClean="0"/>
              <a:t>.</a:t>
            </a:r>
          </a:p>
          <a:p>
            <a:pPr marL="533400" indent="-533400"/>
            <a:r>
              <a:rPr lang="en-US" altLang="en-US" dirty="0" smtClean="0"/>
              <a:t>Ada </a:t>
            </a:r>
            <a:r>
              <a:rPr lang="en-US" altLang="en-US" dirty="0" err="1" smtClean="0"/>
              <a:t>dua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kemungkinan</a:t>
            </a:r>
            <a:r>
              <a:rPr lang="en-US" altLang="en-US" dirty="0" smtClean="0"/>
              <a:t> editing </a:t>
            </a:r>
          </a:p>
          <a:p>
            <a:pPr marL="0" indent="0">
              <a:buNone/>
            </a:pPr>
            <a:r>
              <a:rPr lang="en-US" altLang="en-US" dirty="0" smtClean="0"/>
              <a:t>       - </a:t>
            </a:r>
            <a:r>
              <a:rPr lang="en-US" altLang="en-US" dirty="0" err="1" smtClean="0"/>
              <a:t>Tranfer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</a:t>
            </a:r>
            <a:r>
              <a:rPr lang="en-US" altLang="en-US" dirty="0" smtClean="0"/>
              <a:t> magnetic</a:t>
            </a:r>
          </a:p>
          <a:p>
            <a:pPr marL="0" indent="0">
              <a:buNone/>
            </a:pPr>
            <a:r>
              <a:rPr lang="en-US" altLang="en-US" dirty="0" smtClean="0"/>
              <a:t>       - </a:t>
            </a:r>
            <a:r>
              <a:rPr lang="en-US" altLang="en-US" dirty="0" err="1" smtClean="0"/>
              <a:t>Memanfaatkan</a:t>
            </a:r>
            <a:r>
              <a:rPr lang="en-US" altLang="en-US" dirty="0" smtClean="0"/>
              <a:t> time code</a:t>
            </a:r>
          </a:p>
        </p:txBody>
      </p:sp>
      <p:pic>
        <p:nvPicPr>
          <p:cNvPr id="4" name="Picture 4" descr="300px-Teac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48064"/>
            <a:ext cx="2842591" cy="270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JX-CD55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5113" y="4167809"/>
            <a:ext cx="2842591" cy="284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2009191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1197" y="1916677"/>
            <a:ext cx="3919777" cy="306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Fostex-D-5-DA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8713" y="43434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1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155324" y="0"/>
            <a:ext cx="3809105" cy="9530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PERKEMBANGAN AUDIO SELANJUTNYA</a:t>
            </a:r>
          </a:p>
        </p:txBody>
      </p:sp>
      <p:pic>
        <p:nvPicPr>
          <p:cNvPr id="38915" name="Picture 4" descr="audiocd0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549" y="1043189"/>
            <a:ext cx="2246313" cy="4135438"/>
          </a:xfrm>
          <a:prstGeom prst="rect">
            <a:avLst/>
          </a:prstGeom>
          <a:noFill/>
        </p:spPr>
      </p:pic>
      <p:pic>
        <p:nvPicPr>
          <p:cNvPr id="38916" name="Picture 6" descr="vincent_audio_cd_player_s6_mk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78627"/>
            <a:ext cx="3810000" cy="1879600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388654" y="1622738"/>
            <a:ext cx="5830463" cy="772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EDITING AUDIO MASA KINI</a:t>
            </a:r>
          </a:p>
        </p:txBody>
      </p:sp>
      <p:pic>
        <p:nvPicPr>
          <p:cNvPr id="6" name="Picture 4" descr="EditareAudio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13319" y="2394998"/>
            <a:ext cx="5715000" cy="414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329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4340180" cy="3057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014" y="-1"/>
            <a:ext cx="4224986" cy="3057982"/>
          </a:xfrm>
          <a:prstGeom prst="rect">
            <a:avLst/>
          </a:prstGeom>
        </p:spPr>
      </p:pic>
      <p:pic>
        <p:nvPicPr>
          <p:cNvPr id="8" name="001.Animation of Serial v-s Parallel Transmission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23691" y="3057982"/>
            <a:ext cx="6756176" cy="3800018"/>
          </a:xfrm>
        </p:spPr>
      </p:pic>
      <p:sp>
        <p:nvSpPr>
          <p:cNvPr id="2" name="Rectangle 1"/>
          <p:cNvSpPr/>
          <p:nvPr/>
        </p:nvSpPr>
        <p:spPr>
          <a:xfrm>
            <a:off x="4955861" y="643192"/>
            <a:ext cx="2395471" cy="1609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BERITA</a:t>
            </a:r>
          </a:p>
          <a:p>
            <a:pPr algn="ctr"/>
            <a:r>
              <a:rPr lang="en-US" sz="3200" b="1" dirty="0" smtClean="0"/>
              <a:t>TEMPO</a:t>
            </a:r>
          </a:p>
          <a:p>
            <a:pPr algn="ctr"/>
            <a:r>
              <a:rPr lang="en-US" sz="3200" b="1" dirty="0" smtClean="0"/>
              <a:t>DOELEO</a:t>
            </a:r>
            <a:endParaRPr lang="en-US" sz="3200" b="1" dirty="0"/>
          </a:p>
        </p:txBody>
      </p:sp>
      <p:sp>
        <p:nvSpPr>
          <p:cNvPr id="3" name="Right Arrow 2"/>
          <p:cNvSpPr/>
          <p:nvPr/>
        </p:nvSpPr>
        <p:spPr>
          <a:xfrm>
            <a:off x="7482625" y="1262130"/>
            <a:ext cx="360609" cy="266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4497231" y="1219897"/>
            <a:ext cx="360609" cy="26686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6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913775" y="4024"/>
            <a:ext cx="10364451" cy="897498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Referensi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699" y="1020650"/>
            <a:ext cx="11947301" cy="175260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buNone/>
              <a:defRPr/>
            </a:pPr>
            <a:r>
              <a:rPr lang="en-US" dirty="0" smtClean="0"/>
              <a:t>YUESBI.  </a:t>
            </a:r>
            <a:r>
              <a:rPr lang="en-US" dirty="0" err="1" smtClean="0"/>
              <a:t>Televisi</a:t>
            </a:r>
            <a:r>
              <a:rPr lang="en-US" dirty="0" smtClean="0"/>
              <a:t>. </a:t>
            </a:r>
            <a:r>
              <a:rPr lang="en-US" dirty="0" smtClean="0">
                <a:hlinkClick r:id="rId2"/>
              </a:rPr>
              <a:t>e-DU.KU/edukasi.net/</a:t>
            </a:r>
            <a:r>
              <a:rPr lang="en-US" dirty="0" err="1" smtClean="0">
                <a:hlinkClick r:id="rId2"/>
              </a:rPr>
              <a:t>Elektro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Televisi</a:t>
            </a:r>
            <a:r>
              <a:rPr lang="en-US" dirty="0" smtClean="0">
                <a:hlinkClick r:id="rId2"/>
              </a:rPr>
              <a:t>/semua.html</a:t>
            </a:r>
            <a:endParaRPr lang="en-US" dirty="0" smtClean="0"/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smtClean="0"/>
              <a:t> Ife.  2010.  Television Circuit. </a:t>
            </a:r>
            <a:r>
              <a:rPr lang="en-US" dirty="0" err="1" smtClean="0"/>
              <a:t>Visindo</a:t>
            </a:r>
            <a:endParaRPr lang="en-US" dirty="0" smtClean="0"/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err="1" smtClean="0"/>
              <a:t>Pranowo</a:t>
            </a:r>
            <a:r>
              <a:rPr lang="en-US" dirty="0" smtClean="0"/>
              <a:t>, A.  2009. </a:t>
            </a:r>
            <a:r>
              <a:rPr lang="en-US" dirty="0" err="1" smtClean="0"/>
              <a:t>Evolusi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. </a:t>
            </a:r>
            <a:r>
              <a:rPr lang="en-US" i="1" dirty="0" smtClean="0"/>
              <a:t>evolusi-</a:t>
            </a:r>
            <a:r>
              <a:rPr lang="en-US" b="1" i="1" dirty="0" smtClean="0"/>
              <a:t>teknologi</a:t>
            </a:r>
            <a:r>
              <a:rPr lang="en-US" i="1" dirty="0" smtClean="0"/>
              <a:t>-suara3.ppt</a:t>
            </a:r>
          </a:p>
          <a:p>
            <a:pPr>
              <a:buNone/>
              <a:defRPr/>
            </a:pPr>
            <a:endParaRPr lang="en-US" i="1" dirty="0" smtClean="0"/>
          </a:p>
          <a:p>
            <a:pPr>
              <a:buNone/>
              <a:defRPr/>
            </a:pPr>
            <a:r>
              <a:rPr lang="en-US" i="1" dirty="0" smtClean="0"/>
              <a:t>MUNANDAR, M.A, </a:t>
            </a:r>
            <a:r>
              <a:rPr lang="en-US" i="1" dirty="0" err="1" smtClean="0"/>
              <a:t>dkk</a:t>
            </a:r>
            <a:r>
              <a:rPr lang="en-US" i="1" dirty="0" smtClean="0"/>
              <a:t>. 2014. </a:t>
            </a:r>
            <a:r>
              <a:rPr lang="en-US" i="1" dirty="0" err="1" smtClean="0"/>
              <a:t>Kamera</a:t>
            </a:r>
            <a:r>
              <a:rPr lang="en-US" i="1" dirty="0" smtClean="0"/>
              <a:t> digital. </a:t>
            </a:r>
            <a:r>
              <a:rPr lang="en-US" i="1" dirty="0" err="1" smtClean="0"/>
              <a:t>Teknologi</a:t>
            </a:r>
            <a:r>
              <a:rPr lang="en-US" i="1" dirty="0" smtClean="0"/>
              <a:t> </a:t>
            </a:r>
            <a:r>
              <a:rPr lang="en-US" i="1" dirty="0" err="1" smtClean="0"/>
              <a:t>telekomunikasi</a:t>
            </a:r>
            <a:r>
              <a:rPr lang="en-US" i="1" dirty="0" smtClean="0"/>
              <a:t> assignment. </a:t>
            </a:r>
            <a:r>
              <a:rPr lang="en-US" i="1" dirty="0" err="1" smtClean="0"/>
              <a:t>Te</a:t>
            </a:r>
            <a:r>
              <a:rPr lang="en-US" i="1" dirty="0" smtClean="0"/>
              <a:t> ums</a:t>
            </a:r>
          </a:p>
          <a:p>
            <a:pPr>
              <a:buNone/>
              <a:defRPr/>
            </a:pPr>
            <a:endParaRPr lang="en-US" i="1" dirty="0" smtClean="0"/>
          </a:p>
          <a:p>
            <a:pPr>
              <a:buNone/>
              <a:defRPr/>
            </a:pPr>
            <a:r>
              <a:rPr lang="en-US" i="1" dirty="0" smtClean="0"/>
              <a:t>Anwar, K., 2016, </a:t>
            </a:r>
            <a:r>
              <a:rPr lang="en-US" i="1" dirty="0" err="1" smtClean="0"/>
              <a:t>Bahan</a:t>
            </a:r>
            <a:r>
              <a:rPr lang="en-US" i="1" dirty="0" smtClean="0"/>
              <a:t> </a:t>
            </a:r>
            <a:r>
              <a:rPr lang="en-US" i="1" dirty="0" err="1" smtClean="0"/>
              <a:t>presentasi</a:t>
            </a:r>
            <a:r>
              <a:rPr lang="en-US" i="1" dirty="0" smtClean="0"/>
              <a:t> </a:t>
            </a:r>
            <a:r>
              <a:rPr lang="en-US" i="1" dirty="0" err="1" smtClean="0"/>
              <a:t>teknologi</a:t>
            </a:r>
            <a:r>
              <a:rPr lang="en-US" i="1" dirty="0" smtClean="0"/>
              <a:t> 4G di UMS</a:t>
            </a:r>
          </a:p>
          <a:p>
            <a:pPr>
              <a:buNone/>
              <a:defRPr/>
            </a:pPr>
            <a:endParaRPr lang="en-US" i="1" dirty="0"/>
          </a:p>
          <a:p>
            <a:pPr>
              <a:buNone/>
              <a:defRPr/>
            </a:pPr>
            <a:r>
              <a:rPr lang="en-US" i="1" dirty="0" smtClean="0"/>
              <a:t>Capture video era </a:t>
            </a:r>
            <a:r>
              <a:rPr lang="en-US" i="1" dirty="0" err="1" smtClean="0"/>
              <a:t>teknologi</a:t>
            </a:r>
            <a:r>
              <a:rPr lang="en-US" i="1" dirty="0" smtClean="0"/>
              <a:t> </a:t>
            </a:r>
            <a:r>
              <a:rPr lang="en-US" i="1" dirty="0" err="1" smtClean="0"/>
              <a:t>tv</a:t>
            </a:r>
            <a:r>
              <a:rPr lang="en-US" i="1" dirty="0" smtClean="0"/>
              <a:t> digital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MODULASI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Gambarlah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modulasi</a:t>
            </a:r>
            <a:r>
              <a:rPr lang="en-US" dirty="0" smtClean="0"/>
              <a:t>: am, </a:t>
            </a:r>
            <a:r>
              <a:rPr lang="en-US" dirty="0" err="1" smtClean="0"/>
              <a:t>fm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pm</a:t>
            </a:r>
          </a:p>
          <a:p>
            <a:pPr marL="0" indent="0">
              <a:buNone/>
            </a:pP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1 </a:t>
            </a:r>
            <a:r>
              <a:rPr lang="en-US" dirty="0" err="1" smtClean="0"/>
              <a:t>lamda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Seperempat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setara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2 </a:t>
            </a:r>
            <a:r>
              <a:rPr lang="en-US" dirty="0" err="1" smtClean="0"/>
              <a:t>lamda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carrier</a:t>
            </a:r>
          </a:p>
          <a:p>
            <a:pPr marL="0" indent="0">
              <a:buNone/>
            </a:pPr>
            <a:r>
              <a:rPr lang="en-US" dirty="0" err="1" smtClean="0"/>
              <a:t>Amplitudo</a:t>
            </a:r>
            <a:r>
              <a:rPr lang="en-US" dirty="0" smtClean="0"/>
              <a:t> </a:t>
            </a:r>
            <a:r>
              <a:rPr lang="en-US" dirty="0" err="1" smtClean="0"/>
              <a:t>puncak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puncak</a:t>
            </a:r>
            <a:r>
              <a:rPr lang="en-US" dirty="0" smtClean="0"/>
              <a:t> 4 cm</a:t>
            </a:r>
          </a:p>
          <a:p>
            <a:pPr marL="0" indent="0">
              <a:buNone/>
            </a:pPr>
            <a:r>
              <a:rPr lang="en-US" smtClean="0"/>
              <a:t>Gain 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54877"/>
            <a:ext cx="10364451" cy="82391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b="1" dirty="0" smtClean="0"/>
              <a:t>PRINSIP KERJA TELEVISI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9093" y="1143000"/>
            <a:ext cx="11281893" cy="5715000"/>
          </a:xfrm>
          <a:prstGeom prst="rect">
            <a:avLst/>
          </a:prstGeom>
        </p:spPr>
        <p:txBody>
          <a:bodyPr rtlCol="0">
            <a:normAutofit fontScale="47500" lnSpcReduction="20000"/>
          </a:bodyPr>
          <a:lstStyle/>
          <a:p>
            <a:pPr>
              <a:buNone/>
              <a:defRPr/>
            </a:pPr>
            <a:endParaRPr lang="en-US" b="1" dirty="0" smtClean="0"/>
          </a:p>
          <a:p>
            <a:pPr algn="ctr">
              <a:buNone/>
              <a:defRPr/>
            </a:pPr>
            <a:r>
              <a:rPr lang="en-US" sz="3800" b="1" dirty="0"/>
              <a:t>   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Pesawat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televisi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</a:p>
          <a:p>
            <a:pPr algn="ctr">
              <a:buNone/>
              <a:defRPr/>
            </a:pP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akan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mengubah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sinyal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listrik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yang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diterima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</a:p>
          <a:p>
            <a:pPr algn="ctr">
              <a:buNone/>
              <a:defRPr/>
            </a:pP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menjadi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 smtClean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obYek</a:t>
            </a:r>
            <a:r>
              <a:rPr lang="en-US" sz="5100" b="1" dirty="0" smtClean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gambar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utuh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</a:p>
          <a:p>
            <a:pPr algn="ctr">
              <a:buNone/>
              <a:defRPr/>
            </a:pP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sesuai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dengan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 err="1" smtClean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obYek</a:t>
            </a:r>
            <a:r>
              <a:rPr lang="en-US" sz="5100" b="1" dirty="0" smtClean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yang </a:t>
            </a:r>
            <a:r>
              <a:rPr lang="en-US" sz="5100" b="1" dirty="0" err="1" smtClean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ditranSmisikan</a:t>
            </a:r>
            <a:r>
              <a:rPr lang="en-US" sz="5100" b="1" dirty="0">
                <a:solidFill>
                  <a:srgbClr val="C00000"/>
                </a:solidFill>
                <a:latin typeface="AngsanaUPC" pitchFamily="18" charset="-34"/>
                <a:cs typeface="AngsanaUPC" pitchFamily="18" charset="-34"/>
              </a:rPr>
              <a:t>. </a:t>
            </a:r>
          </a:p>
          <a:p>
            <a:pPr algn="ctr">
              <a:buNone/>
              <a:defRPr/>
            </a:pPr>
            <a:endParaRPr lang="en-US" sz="3800" b="1" dirty="0"/>
          </a:p>
          <a:p>
            <a:pPr algn="ctr">
              <a:buNone/>
              <a:defRPr/>
            </a:pPr>
            <a:r>
              <a:rPr lang="en-US" sz="3800" b="1" dirty="0" err="1"/>
              <a:t>Pada</a:t>
            </a:r>
            <a:r>
              <a:rPr lang="en-US" sz="3800" b="1" dirty="0"/>
              <a:t> </a:t>
            </a:r>
            <a:r>
              <a:rPr lang="en-US" sz="3800" b="1" dirty="0" err="1"/>
              <a:t>televisi</a:t>
            </a:r>
            <a:r>
              <a:rPr lang="en-US" sz="3800" b="1" dirty="0"/>
              <a:t> </a:t>
            </a:r>
            <a:r>
              <a:rPr lang="en-US" sz="3800" b="1" dirty="0" err="1"/>
              <a:t>hitam</a:t>
            </a:r>
            <a:r>
              <a:rPr lang="en-US" sz="3800" b="1" dirty="0"/>
              <a:t> </a:t>
            </a:r>
            <a:r>
              <a:rPr lang="en-US" sz="3800" b="1" dirty="0" err="1"/>
              <a:t>putih</a:t>
            </a:r>
            <a:r>
              <a:rPr lang="en-US" sz="3800" b="1" dirty="0"/>
              <a:t> (monochrome), </a:t>
            </a:r>
          </a:p>
          <a:p>
            <a:pPr algn="ctr">
              <a:buNone/>
              <a:defRPr/>
            </a:pPr>
            <a:r>
              <a:rPr lang="en-US" sz="3800" b="1" dirty="0" err="1"/>
              <a:t>gambar</a:t>
            </a:r>
            <a:r>
              <a:rPr lang="en-US" sz="3800" b="1" dirty="0"/>
              <a:t> yang </a:t>
            </a:r>
            <a:r>
              <a:rPr lang="en-US" sz="3800" b="1" dirty="0" err="1"/>
              <a:t>diproduksi</a:t>
            </a:r>
            <a:r>
              <a:rPr lang="en-US" sz="3800" b="1" dirty="0"/>
              <a:t> </a:t>
            </a:r>
            <a:r>
              <a:rPr lang="en-US" sz="3800" b="1" dirty="0" err="1"/>
              <a:t>akan</a:t>
            </a:r>
            <a:r>
              <a:rPr lang="en-US" sz="3800" b="1" dirty="0"/>
              <a:t> </a:t>
            </a:r>
            <a:r>
              <a:rPr lang="en-US" sz="3800" b="1" dirty="0" err="1"/>
              <a:t>membentuk</a:t>
            </a:r>
            <a:r>
              <a:rPr lang="en-US" sz="3800" b="1" dirty="0"/>
              <a:t> </a:t>
            </a:r>
            <a:endParaRPr lang="en-US" sz="3800" b="1" dirty="0" smtClean="0"/>
          </a:p>
          <a:p>
            <a:pPr algn="ctr">
              <a:buNone/>
              <a:defRPr/>
            </a:pPr>
            <a:r>
              <a:rPr lang="en-US" sz="3800" b="1" dirty="0" err="1" smtClean="0"/>
              <a:t>warna</a:t>
            </a:r>
            <a:r>
              <a:rPr lang="en-US" sz="3800" b="1" dirty="0" smtClean="0"/>
              <a:t> </a:t>
            </a:r>
            <a:r>
              <a:rPr lang="en-US" sz="3800" b="1" dirty="0" err="1"/>
              <a:t>gambar</a:t>
            </a:r>
            <a:r>
              <a:rPr lang="en-US" sz="3800" b="1" dirty="0"/>
              <a:t> </a:t>
            </a:r>
            <a:r>
              <a:rPr lang="en-US" sz="3800" b="1" dirty="0" err="1"/>
              <a:t>hitam</a:t>
            </a:r>
            <a:r>
              <a:rPr lang="en-US" sz="3800" b="1" dirty="0"/>
              <a:t> </a:t>
            </a:r>
            <a:r>
              <a:rPr lang="en-US" sz="3800" b="1" dirty="0" err="1"/>
              <a:t>dan</a:t>
            </a:r>
            <a:r>
              <a:rPr lang="en-US" sz="3800" b="1" dirty="0"/>
              <a:t> </a:t>
            </a:r>
            <a:r>
              <a:rPr lang="en-US" sz="3800" b="1" dirty="0" err="1"/>
              <a:t>putih</a:t>
            </a:r>
            <a:r>
              <a:rPr lang="en-US" sz="3800" b="1" dirty="0"/>
              <a:t> </a:t>
            </a:r>
            <a:r>
              <a:rPr lang="en-US" sz="3800" b="1" dirty="0" err="1"/>
              <a:t>dengan</a:t>
            </a:r>
            <a:r>
              <a:rPr lang="en-US" sz="3800" b="1" dirty="0"/>
              <a:t> </a:t>
            </a:r>
            <a:r>
              <a:rPr lang="en-US" sz="3800" b="1" dirty="0" err="1"/>
              <a:t>bayangan</a:t>
            </a:r>
            <a:r>
              <a:rPr lang="en-US" sz="3800" b="1" dirty="0"/>
              <a:t> </a:t>
            </a:r>
            <a:r>
              <a:rPr lang="en-US" sz="3800" b="1" dirty="0" err="1"/>
              <a:t>abu-abu</a:t>
            </a:r>
            <a:r>
              <a:rPr lang="en-US" sz="3800" b="1" dirty="0"/>
              <a:t>.</a:t>
            </a:r>
          </a:p>
          <a:p>
            <a:pPr algn="ctr">
              <a:buNone/>
              <a:defRPr/>
            </a:pPr>
            <a:endParaRPr lang="en-US" sz="3800" b="1" dirty="0"/>
          </a:p>
          <a:p>
            <a:pPr algn="ctr">
              <a:buNone/>
              <a:defRPr/>
            </a:pPr>
            <a:r>
              <a:rPr lang="en-US" sz="3800" b="1" dirty="0" err="1">
                <a:solidFill>
                  <a:srgbClr val="002060"/>
                </a:solidFill>
              </a:rPr>
              <a:t>Pada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pesawat</a:t>
            </a:r>
            <a:r>
              <a:rPr lang="en-US" sz="3800" b="1" dirty="0">
                <a:solidFill>
                  <a:srgbClr val="002060"/>
                </a:solidFill>
              </a:rPr>
              <a:t>  </a:t>
            </a:r>
            <a:r>
              <a:rPr lang="en-US" sz="3800" b="1" dirty="0" err="1">
                <a:solidFill>
                  <a:srgbClr val="002060"/>
                </a:solidFill>
              </a:rPr>
              <a:t>televisi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berwarna</a:t>
            </a:r>
            <a:r>
              <a:rPr lang="en-US" sz="3800" b="1" dirty="0">
                <a:solidFill>
                  <a:srgbClr val="002060"/>
                </a:solidFill>
              </a:rPr>
              <a:t> (</a:t>
            </a:r>
            <a:r>
              <a:rPr lang="en-US" sz="3800" b="1" dirty="0" err="1">
                <a:solidFill>
                  <a:srgbClr val="002060"/>
                </a:solidFill>
              </a:rPr>
              <a:t>multichrome</a:t>
            </a:r>
            <a:r>
              <a:rPr lang="en-US" sz="3800" b="1" dirty="0">
                <a:solidFill>
                  <a:srgbClr val="002060"/>
                </a:solidFill>
              </a:rPr>
              <a:t>),</a:t>
            </a:r>
          </a:p>
          <a:p>
            <a:pPr algn="ctr">
              <a:buNone/>
              <a:defRPr/>
            </a:pP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semua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warna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alamiah</a:t>
            </a:r>
            <a:r>
              <a:rPr lang="en-US" sz="3800" b="1" dirty="0">
                <a:solidFill>
                  <a:srgbClr val="002060"/>
                </a:solidFill>
              </a:rPr>
              <a:t> yang </a:t>
            </a:r>
            <a:r>
              <a:rPr lang="en-US" sz="3800" b="1" dirty="0" err="1">
                <a:solidFill>
                  <a:srgbClr val="002060"/>
                </a:solidFill>
              </a:rPr>
              <a:t>telah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dipisah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ke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dalam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warna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dasar</a:t>
            </a:r>
            <a:r>
              <a:rPr lang="en-US" sz="3800" b="1" dirty="0">
                <a:solidFill>
                  <a:srgbClr val="002060"/>
                </a:solidFill>
              </a:rPr>
              <a:t> R (red), G(green), </a:t>
            </a:r>
            <a:r>
              <a:rPr lang="en-US" sz="3800" b="1" dirty="0" err="1">
                <a:solidFill>
                  <a:srgbClr val="002060"/>
                </a:solidFill>
              </a:rPr>
              <a:t>dan</a:t>
            </a:r>
            <a:r>
              <a:rPr lang="en-US" sz="3800" b="1" dirty="0">
                <a:solidFill>
                  <a:srgbClr val="002060"/>
                </a:solidFill>
              </a:rPr>
              <a:t> B (blue) </a:t>
            </a:r>
          </a:p>
          <a:p>
            <a:pPr algn="ctr">
              <a:buNone/>
              <a:defRPr/>
            </a:pPr>
            <a:r>
              <a:rPr lang="en-US" sz="3800" b="1" dirty="0" err="1">
                <a:solidFill>
                  <a:srgbClr val="002060"/>
                </a:solidFill>
              </a:rPr>
              <a:t>akan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dicampur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kembali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pada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rangkaian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matriks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warna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untuk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menghasilkan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sinyal</a:t>
            </a:r>
            <a:r>
              <a:rPr lang="en-US" sz="3800" b="1" dirty="0">
                <a:solidFill>
                  <a:srgbClr val="002060"/>
                </a:solidFill>
              </a:rPr>
              <a:t> </a:t>
            </a:r>
            <a:r>
              <a:rPr lang="en-US" sz="3800" b="1" dirty="0" err="1">
                <a:solidFill>
                  <a:srgbClr val="002060"/>
                </a:solidFill>
              </a:rPr>
              <a:t>luminasi</a:t>
            </a:r>
            <a:r>
              <a:rPr lang="en-US" sz="3800" b="1" dirty="0">
                <a:solidFill>
                  <a:srgbClr val="002060"/>
                </a:solidFill>
              </a:rPr>
              <a:t>.</a:t>
            </a:r>
          </a:p>
          <a:p>
            <a:pPr>
              <a:buNone/>
              <a:defRPr/>
            </a:pPr>
            <a:endParaRPr lang="en-US" sz="3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102700"/>
            <a:ext cx="10364451" cy="123604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PENGAMBILAN GAMBAR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MENGGUNAKAN KAMERA DIGITAL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133341"/>
            <a:ext cx="11758411" cy="143921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err="1"/>
              <a:t>Kamera</a:t>
            </a:r>
            <a:r>
              <a:rPr lang="en-US" b="1" dirty="0"/>
              <a:t> digital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obyek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dibiaskan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lensa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sensor CCD </a:t>
            </a:r>
            <a:r>
              <a:rPr lang="en-US" dirty="0" smtClean="0"/>
              <a:t>ATAU Sensor </a:t>
            </a:r>
            <a:r>
              <a:rPr lang="en-US" dirty="0"/>
              <a:t>BSI-CMOS (Back Side Illuminated) </a:t>
            </a:r>
            <a:r>
              <a:rPr lang="en-US" dirty="0" smtClean="0"/>
              <a:t>sensor.</a:t>
            </a:r>
          </a:p>
          <a:p>
            <a:pPr marL="0" indent="0" algn="just">
              <a:buNone/>
            </a:pPr>
            <a:r>
              <a:rPr lang="en-US" dirty="0" smtClean="0"/>
              <a:t>SENSOR BSI-CMOS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irit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canggih</a:t>
            </a:r>
            <a:r>
              <a:rPr lang="en-US" dirty="0"/>
              <a:t> yang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direkam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format digital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media </a:t>
            </a:r>
            <a:r>
              <a:rPr lang="en-US" dirty="0" smtClean="0"/>
              <a:t>PENYIMPAN </a:t>
            </a:r>
            <a:r>
              <a:rPr lang="en-US" dirty="0"/>
              <a:t>digital.</a:t>
            </a:r>
          </a:p>
        </p:txBody>
      </p:sp>
      <p:pic>
        <p:nvPicPr>
          <p:cNvPr id="4" name="Content Placeholder 3" descr="http://idkf.bogor.net/yuesbi/e-DU.KU/edukasi.net/SMK/TIK/Kamera.Foto.Digital/images/hal_7.jpg"/>
          <p:cNvPicPr>
            <a:picLocks noGrp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93305" y="2973388"/>
            <a:ext cx="7264400" cy="38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91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653" y="4025"/>
            <a:ext cx="10364451" cy="730072"/>
          </a:xfrm>
        </p:spPr>
        <p:txBody>
          <a:bodyPr/>
          <a:lstStyle/>
          <a:p>
            <a:r>
              <a:rPr lang="id-ID" dirty="0" smtClean="0"/>
              <a:t>Diagram blok</a:t>
            </a:r>
            <a:r>
              <a:rPr lang="en-US" dirty="0" smtClean="0"/>
              <a:t> KAMERA DIGITAL</a:t>
            </a:r>
            <a:endParaRPr lang="id-ID" dirty="0"/>
          </a:p>
        </p:txBody>
      </p:sp>
      <p:pic>
        <p:nvPicPr>
          <p:cNvPr id="1026" name="Picture 2" descr="C:\Users\Wendy Sukmo\Pictures\6247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246" y="734097"/>
            <a:ext cx="11384924" cy="6019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7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87" y="313117"/>
            <a:ext cx="4494727" cy="781588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Kelebihan</a:t>
            </a:r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KAMERA DIGITAL: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326524"/>
            <a:ext cx="5422006" cy="537049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Objek</a:t>
            </a:r>
            <a:r>
              <a:rPr lang="en-US" dirty="0" smtClean="0"/>
              <a:t> YG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dipotret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 monitor LCD.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Objek</a:t>
            </a:r>
            <a:r>
              <a:rPr lang="en-US" dirty="0" smtClean="0"/>
              <a:t> yang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diperbaiki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diulang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</a:t>
            </a:r>
            <a:r>
              <a:rPr lang="en-US" dirty="0" err="1" smtClean="0"/>
              <a:t>tambahan</a:t>
            </a:r>
            <a:r>
              <a:rPr lang="en-US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di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ruangan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YG AKAN DITAMPILKAN.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PEMROSESAN HASIL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memerlukan</a:t>
            </a:r>
            <a:r>
              <a:rPr lang="en-US" dirty="0" smtClean="0"/>
              <a:t> </a:t>
            </a:r>
            <a:r>
              <a:rPr lang="en-US" dirty="0" err="1" smtClean="0"/>
              <a:t>kamar</a:t>
            </a:r>
            <a:r>
              <a:rPr lang="en-US" dirty="0" smtClean="0"/>
              <a:t> </a:t>
            </a:r>
            <a:r>
              <a:rPr lang="en-US" dirty="0" err="1" smtClean="0"/>
              <a:t>gelap</a:t>
            </a:r>
            <a:r>
              <a:rPr lang="en-US" dirty="0" smtClean="0"/>
              <a:t>,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kamera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film.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PengoperasianYA</a:t>
            </a:r>
            <a:r>
              <a:rPr lang="en-US" dirty="0" smtClean="0"/>
              <a:t>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Pemotretan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efek-efek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 smtClean="0"/>
              <a:t>pemotretanNYA</a:t>
            </a:r>
            <a:r>
              <a:rPr lang="en-US" dirty="0" smtClean="0"/>
              <a:t> </a:t>
            </a:r>
            <a:r>
              <a:rPr lang="en-US" dirty="0" err="1"/>
              <a:t>permanen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kimia</a:t>
            </a:r>
            <a:r>
              <a:rPr lang="en-US" dirty="0"/>
              <a:t>, </a:t>
            </a:r>
            <a:r>
              <a:rPr lang="en-US" dirty="0" smtClean="0"/>
              <a:t>SEHINGGA </a:t>
            </a:r>
            <a:r>
              <a:rPr lang="en-US" dirty="0" err="1" smtClean="0"/>
              <a:t>ramah</a:t>
            </a:r>
            <a:r>
              <a:rPr lang="en-US" dirty="0" smtClean="0"/>
              <a:t> </a:t>
            </a:r>
            <a:r>
              <a:rPr lang="en-US" dirty="0" err="1"/>
              <a:t>lingkungan</a:t>
            </a:r>
            <a:r>
              <a:rPr lang="en-US" dirty="0"/>
              <a:t>.</a:t>
            </a:r>
            <a:endParaRPr lang="en-US" b="1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68992" y="-51514"/>
            <a:ext cx="3847116" cy="1123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Kekurangan</a:t>
            </a:r>
            <a:endParaRPr lang="en-US" b="1" dirty="0" smtClean="0"/>
          </a:p>
          <a:p>
            <a:r>
              <a:rPr lang="en-US" b="1" dirty="0" smtClean="0"/>
              <a:t>KAMERA DIGITAL: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465194" y="1326524"/>
            <a:ext cx="5726806" cy="48737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Harga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jualNYA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mahal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bila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dibandingkan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dengan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harga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jual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kamera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konvensional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memerlukan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dukungan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peralatan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komputer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untuk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pengolah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gambarNYA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FOTOGRAFER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harus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memahami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spesifikasi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peralatan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pendukung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komputer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,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alat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percetakan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,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lain-lain agar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dapat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menghasilkan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gambar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yang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diinginkan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dioperasikan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menggunakan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baterai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khusus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, SEHINGGA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harus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mempunyai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baterai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 CENA" panose="02000000000000000000" pitchFamily="2" charset="0"/>
              </a:rPr>
              <a:t>cadangan</a:t>
            </a:r>
            <a:r>
              <a:rPr lang="en-US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sv-SE" b="1" dirty="0" smtClean="0">
                <a:solidFill>
                  <a:srgbClr val="0070C0"/>
                </a:solidFill>
                <a:latin typeface="AR CENA" panose="02000000000000000000" pitchFamily="2" charset="0"/>
              </a:rPr>
              <a:t>Pengembangan ukuran gambar masih terbatas.</a:t>
            </a:r>
            <a:endParaRPr lang="en-US" b="1" dirty="0">
              <a:solidFill>
                <a:srgbClr val="0070C0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0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95459"/>
          </a:xfrm>
        </p:spPr>
        <p:txBody>
          <a:bodyPr/>
          <a:lstStyle/>
          <a:p>
            <a:pPr eaLnBrk="1" hangingPunct="1"/>
            <a:r>
              <a:rPr lang="en-US" altLang="en-US" b="1" dirty="0" err="1" smtClean="0"/>
              <a:t>Transmisi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Suara</a:t>
            </a:r>
            <a:endParaRPr lang="en-US" altLang="en-US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98620"/>
            <a:ext cx="12299324" cy="4525963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Selain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gambar</a:t>
            </a:r>
            <a:r>
              <a:rPr lang="en-US" b="1" dirty="0">
                <a:solidFill>
                  <a:srgbClr val="C00000"/>
                </a:solidFill>
              </a:rPr>
              <a:t>,</a:t>
            </a:r>
            <a:r>
              <a:rPr lang="en-US" dirty="0"/>
              <a:t> </a:t>
            </a:r>
            <a:r>
              <a:rPr lang="en-US" b="1" dirty="0" err="1">
                <a:solidFill>
                  <a:srgbClr val="C00000"/>
                </a:solidFill>
              </a:rPr>
              <a:t>pemancar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televisi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juga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membawa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sinyal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suara</a:t>
            </a:r>
            <a:r>
              <a:rPr lang="en-US" dirty="0"/>
              <a:t> yang </a:t>
            </a:r>
            <a:r>
              <a:rPr lang="en-US" dirty="0" err="1"/>
              <a:t>ditranmisikan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</a:t>
            </a:r>
            <a:r>
              <a:rPr lang="en-US" dirty="0" err="1"/>
              <a:t>Penyiaran</a:t>
            </a:r>
            <a:r>
              <a:rPr lang="en-US" dirty="0"/>
              <a:t> </a:t>
            </a:r>
            <a:r>
              <a:rPr lang="en-US" dirty="0" err="1"/>
              <a:t>televisi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menyerupai</a:t>
            </a:r>
            <a:r>
              <a:rPr lang="en-US" dirty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/>
              <a:t>radio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Sinyal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suara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dipancarkan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oleh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modulasi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frekuensi</a:t>
            </a:r>
            <a:r>
              <a:rPr lang="en-US" b="1" dirty="0">
                <a:solidFill>
                  <a:srgbClr val="C00000"/>
                </a:solidFill>
              </a:rPr>
              <a:t> (FM)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terpisah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saluran</a:t>
            </a:r>
            <a:r>
              <a:rPr lang="en-US" dirty="0"/>
              <a:t> </a:t>
            </a:r>
            <a:r>
              <a:rPr lang="en-US" dirty="0" err="1"/>
              <a:t>pemancar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termodulasi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pemancaran</a:t>
            </a:r>
            <a:r>
              <a:rPr lang="en-US" dirty="0"/>
              <a:t> radio yang 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 </a:t>
            </a:r>
          </a:p>
          <a:p>
            <a:pPr>
              <a:defRPr/>
            </a:pPr>
            <a:r>
              <a:rPr lang="en-US" b="1" dirty="0" err="1" smtClean="0">
                <a:solidFill>
                  <a:srgbClr val="C00000"/>
                </a:solidFill>
              </a:rPr>
              <a:t>amplitudo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sebuah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gelombang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pembawa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frekuensi</a:t>
            </a:r>
            <a:r>
              <a:rPr lang="en-US" b="1" dirty="0">
                <a:solidFill>
                  <a:srgbClr val="C00000"/>
                </a:solidFill>
              </a:rPr>
              <a:t> radio (RF) </a:t>
            </a:r>
            <a:r>
              <a:rPr lang="en-US" b="1" dirty="0" err="1">
                <a:solidFill>
                  <a:srgbClr val="C00000"/>
                </a:solidFill>
              </a:rPr>
              <a:t>dibuat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bervariasi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terhadap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tegangan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pemodulasi</a:t>
            </a:r>
            <a:r>
              <a:rPr lang="en-US" b="1" dirty="0">
                <a:solidFill>
                  <a:srgbClr val="C00000"/>
                </a:solidFill>
              </a:rPr>
              <a:t>.  </a:t>
            </a:r>
            <a:r>
              <a:rPr lang="en-US" dirty="0" err="1"/>
              <a:t>Modulasinya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(</a:t>
            </a:r>
            <a:r>
              <a:rPr lang="en-US" i="1" dirty="0"/>
              <a:t>base band</a:t>
            </a:r>
            <a:r>
              <a:rPr lang="en-US" dirty="0"/>
              <a:t>). </a:t>
            </a:r>
          </a:p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Modulasi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frekuensi</a:t>
            </a:r>
            <a:r>
              <a:rPr lang="en-US" b="1" dirty="0">
                <a:solidFill>
                  <a:srgbClr val="C00000"/>
                </a:solidFill>
              </a:rPr>
              <a:t> (FM) </a:t>
            </a:r>
            <a:r>
              <a:rPr lang="en-US" b="1" dirty="0" err="1">
                <a:solidFill>
                  <a:srgbClr val="C00000"/>
                </a:solidFill>
              </a:rPr>
              <a:t>digunakan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pada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sinyal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suara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untuk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meminimalisasikan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atau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menghindari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derau</a:t>
            </a:r>
            <a:r>
              <a:rPr lang="en-US" b="1" dirty="0">
                <a:solidFill>
                  <a:srgbClr val="C00000"/>
                </a:solidFill>
              </a:rPr>
              <a:t> (noise) </a:t>
            </a:r>
            <a:r>
              <a:rPr lang="en-US" b="1" dirty="0" err="1">
                <a:solidFill>
                  <a:srgbClr val="C00000"/>
                </a:solidFill>
              </a:rPr>
              <a:t>dan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interferensi</a:t>
            </a:r>
            <a:r>
              <a:rPr lang="en-US" b="1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FM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televisi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penyiaran</a:t>
            </a:r>
            <a:r>
              <a:rPr lang="en-US" dirty="0"/>
              <a:t> radio FM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maksimumnya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75 </a:t>
            </a:r>
            <a:r>
              <a:rPr lang="en-US" dirty="0" err="1"/>
              <a:t>Khz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25 </a:t>
            </a:r>
            <a:r>
              <a:rPr lang="en-US" b="1" dirty="0" err="1">
                <a:solidFill>
                  <a:srgbClr val="C00000"/>
                </a:solidFill>
              </a:rPr>
              <a:t>Khz</a:t>
            </a:r>
            <a:r>
              <a:rPr lang="en-US" dirty="0"/>
              <a:t>. </a:t>
            </a:r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114"/>
            <a:ext cx="9144000" cy="59848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b="1" dirty="0" err="1" smtClean="0"/>
              <a:t>Saluran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Standar</a:t>
            </a:r>
            <a:r>
              <a:rPr lang="en-US" b="1" dirty="0" smtClean="0"/>
              <a:t> </a:t>
            </a:r>
            <a:r>
              <a:rPr lang="en-US" b="1" dirty="0" err="1" smtClean="0"/>
              <a:t>Pemancar</a:t>
            </a:r>
            <a:r>
              <a:rPr lang="en-US" b="1" dirty="0" smtClean="0"/>
              <a:t> </a:t>
            </a:r>
            <a:r>
              <a:rPr lang="en-US" b="1" dirty="0" err="1" smtClean="0"/>
              <a:t>Televisi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9245" y="609601"/>
            <a:ext cx="11616743" cy="4525962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/>
          <a:p>
            <a:pPr algn="ctr">
              <a:buNone/>
              <a:defRPr/>
            </a:pPr>
            <a:r>
              <a:rPr lang="en-US" sz="9600" dirty="0"/>
              <a:t>     </a:t>
            </a:r>
            <a:r>
              <a:rPr lang="en-US" sz="9600" dirty="0" err="1"/>
              <a:t>Kelompok</a:t>
            </a:r>
            <a:r>
              <a:rPr lang="en-US" sz="9600" dirty="0"/>
              <a:t> </a:t>
            </a:r>
            <a:r>
              <a:rPr lang="en-US" sz="9600" dirty="0" err="1"/>
              <a:t>frekuensi</a:t>
            </a:r>
            <a:r>
              <a:rPr lang="en-US" sz="9600" dirty="0"/>
              <a:t> yang </a:t>
            </a:r>
            <a:r>
              <a:rPr lang="en-US" sz="9600" dirty="0" err="1"/>
              <a:t>ditetapkan</a:t>
            </a:r>
            <a:r>
              <a:rPr lang="en-US" sz="9600" dirty="0"/>
              <a:t> </a:t>
            </a:r>
          </a:p>
          <a:p>
            <a:pPr algn="ctr">
              <a:buNone/>
              <a:defRPr/>
            </a:pPr>
            <a:r>
              <a:rPr lang="en-US" sz="9600" dirty="0"/>
              <a:t>     </a:t>
            </a:r>
            <a:r>
              <a:rPr lang="en-US" sz="9600" dirty="0" err="1"/>
              <a:t>bagi</a:t>
            </a:r>
            <a:r>
              <a:rPr lang="en-US" sz="9600" dirty="0"/>
              <a:t> </a:t>
            </a:r>
            <a:r>
              <a:rPr lang="en-US" sz="9600" dirty="0" err="1"/>
              <a:t>sebuah</a:t>
            </a:r>
            <a:r>
              <a:rPr lang="en-US" sz="9600" dirty="0"/>
              <a:t> </a:t>
            </a:r>
            <a:r>
              <a:rPr lang="en-US" sz="9600" dirty="0" err="1"/>
              <a:t>stasiun</a:t>
            </a:r>
            <a:r>
              <a:rPr lang="en-US" sz="9600" dirty="0"/>
              <a:t> </a:t>
            </a:r>
            <a:r>
              <a:rPr lang="en-US" sz="9600" dirty="0" err="1"/>
              <a:t>pemancar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transmisi</a:t>
            </a:r>
            <a:r>
              <a:rPr lang="en-US" sz="9600" dirty="0"/>
              <a:t> </a:t>
            </a:r>
            <a:r>
              <a:rPr lang="en-US" sz="9600" dirty="0" err="1"/>
              <a:t>sinyalnya</a:t>
            </a:r>
            <a:r>
              <a:rPr lang="en-US" sz="9600" dirty="0"/>
              <a:t> </a:t>
            </a:r>
            <a:r>
              <a:rPr lang="en-US" sz="9600" dirty="0" err="1"/>
              <a:t>disebut</a:t>
            </a:r>
            <a:r>
              <a:rPr lang="en-US" sz="9600" dirty="0"/>
              <a:t> </a:t>
            </a:r>
            <a:endParaRPr lang="en-US" sz="9600" dirty="0" smtClean="0"/>
          </a:p>
          <a:p>
            <a:pPr algn="ctr">
              <a:buNone/>
              <a:defRPr/>
            </a:pPr>
            <a:r>
              <a:rPr lang="en-US" sz="9600" b="1" dirty="0" err="1" smtClean="0">
                <a:solidFill>
                  <a:srgbClr val="C00000"/>
                </a:solidFill>
              </a:rPr>
              <a:t>saluran</a:t>
            </a:r>
            <a:r>
              <a:rPr lang="en-US" sz="9600" b="1" dirty="0" smtClean="0">
                <a:solidFill>
                  <a:srgbClr val="C00000"/>
                </a:solidFill>
              </a:rPr>
              <a:t> </a:t>
            </a:r>
            <a:r>
              <a:rPr lang="en-US" sz="9600" b="1" dirty="0">
                <a:solidFill>
                  <a:srgbClr val="C00000"/>
                </a:solidFill>
              </a:rPr>
              <a:t>(channel). </a:t>
            </a:r>
          </a:p>
          <a:p>
            <a:pPr>
              <a:buNone/>
              <a:defRPr/>
            </a:pPr>
            <a:r>
              <a:rPr lang="en-US" sz="9600" dirty="0" err="1" smtClean="0"/>
              <a:t>Masing-masing</a:t>
            </a:r>
            <a:r>
              <a:rPr lang="en-US" sz="9600" dirty="0" smtClean="0"/>
              <a:t>  </a:t>
            </a:r>
            <a:r>
              <a:rPr lang="en-US" sz="9600" dirty="0" err="1"/>
              <a:t>saluran</a:t>
            </a:r>
            <a:r>
              <a:rPr lang="en-US" sz="9600" dirty="0"/>
              <a:t> </a:t>
            </a:r>
            <a:r>
              <a:rPr lang="en-US" sz="9600" dirty="0" err="1"/>
              <a:t>mempunyai</a:t>
            </a:r>
            <a:r>
              <a:rPr lang="en-US" sz="9600" dirty="0"/>
              <a:t>  6 </a:t>
            </a:r>
            <a:r>
              <a:rPr lang="en-US" sz="9600" dirty="0" err="1"/>
              <a:t>Mhz</a:t>
            </a:r>
            <a:r>
              <a:rPr lang="en-US" sz="9600" dirty="0"/>
              <a:t> </a:t>
            </a:r>
            <a:r>
              <a:rPr lang="en-US" sz="9600" dirty="0" err="1" smtClean="0"/>
              <a:t>dalam</a:t>
            </a:r>
            <a:r>
              <a:rPr lang="en-US" sz="9600" dirty="0" smtClean="0"/>
              <a:t> </a:t>
            </a:r>
            <a:r>
              <a:rPr lang="en-US" sz="9600" dirty="0" err="1"/>
              <a:t>salah</a:t>
            </a:r>
            <a:r>
              <a:rPr lang="en-US" sz="9600" dirty="0"/>
              <a:t> </a:t>
            </a:r>
            <a:r>
              <a:rPr lang="en-US" sz="9600" dirty="0" err="1"/>
              <a:t>satu</a:t>
            </a:r>
            <a:r>
              <a:rPr lang="en-US" sz="9600" dirty="0"/>
              <a:t> </a:t>
            </a:r>
            <a:r>
              <a:rPr lang="en-US" sz="9600" dirty="0" err="1"/>
              <a:t>bidang</a:t>
            </a:r>
            <a:r>
              <a:rPr lang="en-US" sz="9600" dirty="0"/>
              <a:t> </a:t>
            </a:r>
            <a:r>
              <a:rPr lang="en-US" sz="9600" dirty="0" err="1"/>
              <a:t>frekuensi</a:t>
            </a:r>
            <a:r>
              <a:rPr lang="en-US" sz="9600" dirty="0"/>
              <a:t> (band) yang </a:t>
            </a:r>
            <a:r>
              <a:rPr lang="en-US" sz="9600" dirty="0" err="1"/>
              <a:t>dialokasikan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penyiaran</a:t>
            </a:r>
            <a:r>
              <a:rPr lang="en-US" sz="9600" dirty="0"/>
              <a:t> </a:t>
            </a:r>
            <a:r>
              <a:rPr lang="en-US" sz="9600" dirty="0" err="1"/>
              <a:t>televisi</a:t>
            </a:r>
            <a:r>
              <a:rPr lang="en-US" sz="9600" dirty="0"/>
              <a:t> </a:t>
            </a:r>
            <a:r>
              <a:rPr lang="en-US" sz="9600" dirty="0" err="1"/>
              <a:t>komersial</a:t>
            </a:r>
            <a:r>
              <a:rPr lang="en-US" sz="9600" dirty="0"/>
              <a:t>. </a:t>
            </a:r>
          </a:p>
          <a:p>
            <a:pPr>
              <a:buNone/>
              <a:defRPr/>
            </a:pPr>
            <a:endParaRPr lang="en-US" sz="9600" dirty="0"/>
          </a:p>
          <a:p>
            <a:pPr>
              <a:buNone/>
              <a:defRPr/>
            </a:pPr>
            <a:r>
              <a:rPr lang="en-US" sz="7200" dirty="0" err="1"/>
              <a:t>Contoh</a:t>
            </a:r>
            <a:r>
              <a:rPr lang="en-US" sz="7200" dirty="0"/>
              <a:t> </a:t>
            </a:r>
            <a:r>
              <a:rPr lang="en-US" sz="7200" dirty="0" err="1"/>
              <a:t>standar</a:t>
            </a:r>
            <a:r>
              <a:rPr lang="en-US" sz="7200" dirty="0"/>
              <a:t> :</a:t>
            </a:r>
          </a:p>
          <a:p>
            <a:pPr>
              <a:defRPr/>
            </a:pPr>
            <a:r>
              <a:rPr lang="en-US" sz="7200" dirty="0"/>
              <a:t>VHF </a:t>
            </a:r>
            <a:r>
              <a:rPr lang="en-US" sz="7200" dirty="0" err="1"/>
              <a:t>bidang</a:t>
            </a:r>
            <a:r>
              <a:rPr lang="en-US" sz="7200" dirty="0"/>
              <a:t> </a:t>
            </a:r>
            <a:r>
              <a:rPr lang="en-US" sz="7200" dirty="0" err="1"/>
              <a:t>frekuensi</a:t>
            </a:r>
            <a:r>
              <a:rPr lang="en-US" sz="7200" dirty="0"/>
              <a:t> </a:t>
            </a:r>
            <a:r>
              <a:rPr lang="en-US" sz="7200" dirty="0" err="1"/>
              <a:t>rendah</a:t>
            </a:r>
            <a:r>
              <a:rPr lang="en-US" sz="7200" dirty="0"/>
              <a:t> </a:t>
            </a:r>
            <a:r>
              <a:rPr lang="en-US" sz="7200" dirty="0" err="1"/>
              <a:t>saluran</a:t>
            </a:r>
            <a:r>
              <a:rPr lang="en-US" sz="7200" dirty="0"/>
              <a:t> 2 </a:t>
            </a:r>
            <a:r>
              <a:rPr lang="en-US" sz="7200" dirty="0" err="1"/>
              <a:t>sampai</a:t>
            </a:r>
            <a:r>
              <a:rPr lang="en-US" sz="7200" dirty="0"/>
              <a:t> 6 </a:t>
            </a:r>
            <a:r>
              <a:rPr lang="en-US" sz="7200" dirty="0" err="1"/>
              <a:t>dari</a:t>
            </a:r>
            <a:r>
              <a:rPr lang="en-US" sz="7200" dirty="0"/>
              <a:t> 54 MHZ </a:t>
            </a:r>
            <a:r>
              <a:rPr lang="en-US" sz="7200" dirty="0" err="1"/>
              <a:t>sampai</a:t>
            </a:r>
            <a:r>
              <a:rPr lang="en-US" sz="7200" dirty="0"/>
              <a:t> 88 MHZ. </a:t>
            </a:r>
          </a:p>
          <a:p>
            <a:pPr>
              <a:defRPr/>
            </a:pPr>
            <a:r>
              <a:rPr lang="en-US" sz="7200" dirty="0"/>
              <a:t>VHF </a:t>
            </a:r>
            <a:r>
              <a:rPr lang="en-US" sz="7200" dirty="0" err="1"/>
              <a:t>bidang</a:t>
            </a:r>
            <a:r>
              <a:rPr lang="en-US" sz="7200" dirty="0"/>
              <a:t> </a:t>
            </a:r>
            <a:r>
              <a:rPr lang="en-US" sz="7200" dirty="0" err="1"/>
              <a:t>frekuensi</a:t>
            </a:r>
            <a:r>
              <a:rPr lang="en-US" sz="7200" dirty="0"/>
              <a:t> </a:t>
            </a:r>
            <a:r>
              <a:rPr lang="en-US" sz="7200" dirty="0" err="1"/>
              <a:t>tinggi</a:t>
            </a:r>
            <a:r>
              <a:rPr lang="en-US" sz="7200" dirty="0"/>
              <a:t> </a:t>
            </a:r>
            <a:r>
              <a:rPr lang="en-US" sz="7200" dirty="0" err="1"/>
              <a:t>saluran</a:t>
            </a:r>
            <a:r>
              <a:rPr lang="en-US" sz="7200" dirty="0"/>
              <a:t> 7 </a:t>
            </a:r>
            <a:r>
              <a:rPr lang="en-US" sz="7200" dirty="0" err="1"/>
              <a:t>sampai</a:t>
            </a:r>
            <a:r>
              <a:rPr lang="en-US" sz="7200" dirty="0"/>
              <a:t> 13 </a:t>
            </a:r>
            <a:r>
              <a:rPr lang="en-US" sz="7200" dirty="0" err="1"/>
              <a:t>dari</a:t>
            </a:r>
            <a:r>
              <a:rPr lang="en-US" sz="7200" dirty="0"/>
              <a:t> 174 MHZ </a:t>
            </a:r>
            <a:r>
              <a:rPr lang="en-US" sz="7200" dirty="0" err="1"/>
              <a:t>sampai</a:t>
            </a:r>
            <a:r>
              <a:rPr lang="en-US" sz="7200" dirty="0"/>
              <a:t> 216 MHZ. </a:t>
            </a:r>
          </a:p>
          <a:p>
            <a:pPr>
              <a:defRPr/>
            </a:pPr>
            <a:r>
              <a:rPr lang="en-US" sz="7200" dirty="0"/>
              <a:t>UHF </a:t>
            </a:r>
            <a:r>
              <a:rPr lang="en-US" sz="7200" dirty="0" err="1"/>
              <a:t>saluran</a:t>
            </a:r>
            <a:r>
              <a:rPr lang="en-US" sz="7200" dirty="0"/>
              <a:t> 14 </a:t>
            </a:r>
            <a:r>
              <a:rPr lang="en-US" sz="7200" dirty="0" err="1"/>
              <a:t>sampai</a:t>
            </a:r>
            <a:r>
              <a:rPr lang="en-US" sz="7200" dirty="0"/>
              <a:t> 83 </a:t>
            </a:r>
            <a:r>
              <a:rPr lang="en-US" sz="7200" dirty="0" err="1"/>
              <a:t>dari</a:t>
            </a:r>
            <a:r>
              <a:rPr lang="en-US" sz="7200" dirty="0"/>
              <a:t> 470 MHZ </a:t>
            </a:r>
            <a:r>
              <a:rPr lang="en-US" sz="7200" dirty="0" err="1"/>
              <a:t>sampai</a:t>
            </a:r>
            <a:r>
              <a:rPr lang="en-US" sz="7200" dirty="0"/>
              <a:t> </a:t>
            </a:r>
            <a:r>
              <a:rPr lang="en-US" sz="7200" dirty="0" smtClean="0"/>
              <a:t>890, </a:t>
            </a:r>
            <a:r>
              <a:rPr lang="en-US" sz="7200" dirty="0" err="1" smtClean="0"/>
              <a:t>dst</a:t>
            </a:r>
            <a:r>
              <a:rPr lang="en-US" sz="7200" dirty="0" smtClean="0"/>
              <a:t>. </a:t>
            </a:r>
            <a:r>
              <a:rPr lang="en-US" sz="7200" dirty="0"/>
              <a:t>MHZ. </a:t>
            </a:r>
          </a:p>
          <a:p>
            <a:pPr>
              <a:buNone/>
              <a:defRPr/>
            </a:pPr>
            <a:endParaRPr lang="en-US" sz="9600" dirty="0"/>
          </a:p>
          <a:p>
            <a:pPr>
              <a:buNone/>
              <a:defRPr/>
            </a:pPr>
            <a:r>
              <a:rPr lang="en-US" sz="8000" b="1" dirty="0" err="1">
                <a:solidFill>
                  <a:srgbClr val="FF0000"/>
                </a:solidFill>
              </a:rPr>
              <a:t>Contoh</a:t>
            </a:r>
            <a:r>
              <a:rPr lang="en-US" sz="8000" b="1" dirty="0">
                <a:solidFill>
                  <a:srgbClr val="FF0000"/>
                </a:solidFill>
              </a:rPr>
              <a:t> </a:t>
            </a:r>
            <a:r>
              <a:rPr lang="en-US" sz="8000" b="1" dirty="0" err="1">
                <a:solidFill>
                  <a:srgbClr val="FF0000"/>
                </a:solidFill>
              </a:rPr>
              <a:t>pemakaian</a:t>
            </a:r>
            <a:r>
              <a:rPr lang="en-US" sz="8000" b="1" dirty="0">
                <a:solidFill>
                  <a:srgbClr val="FF0000"/>
                </a:solidFill>
              </a:rPr>
              <a:t> </a:t>
            </a:r>
            <a:r>
              <a:rPr lang="en-US" sz="8000" b="1" dirty="0" err="1">
                <a:solidFill>
                  <a:srgbClr val="FF0000"/>
                </a:solidFill>
              </a:rPr>
              <a:t>frekuensi</a:t>
            </a:r>
            <a:r>
              <a:rPr lang="en-US" sz="8000" b="1" dirty="0">
                <a:solidFill>
                  <a:srgbClr val="FF0000"/>
                </a:solidFill>
              </a:rPr>
              <a:t>:</a:t>
            </a:r>
          </a:p>
          <a:p>
            <a:pPr>
              <a:buNone/>
              <a:defRPr/>
            </a:pPr>
            <a:r>
              <a:rPr lang="en-US" sz="8000" dirty="0"/>
              <a:t>  </a:t>
            </a:r>
            <a:r>
              <a:rPr lang="en-US" sz="8000" dirty="0" smtClean="0"/>
              <a:t>  </a:t>
            </a:r>
            <a:r>
              <a:rPr lang="en-US" sz="8000" dirty="0" err="1"/>
              <a:t>Saluran</a:t>
            </a:r>
            <a:r>
              <a:rPr lang="en-US" sz="8000" dirty="0"/>
              <a:t> 3 </a:t>
            </a:r>
            <a:r>
              <a:rPr lang="en-US" sz="8000" dirty="0" err="1"/>
              <a:t>disiarkan</a:t>
            </a:r>
            <a:r>
              <a:rPr lang="en-US" sz="8000" dirty="0"/>
              <a:t> </a:t>
            </a:r>
            <a:r>
              <a:rPr lang="en-US" sz="8000" dirty="0" err="1"/>
              <a:t>pada</a:t>
            </a:r>
            <a:r>
              <a:rPr lang="en-US" sz="8000" dirty="0"/>
              <a:t> 60 MHZ </a:t>
            </a:r>
            <a:r>
              <a:rPr lang="en-US" sz="8000" dirty="0" err="1"/>
              <a:t>sampai</a:t>
            </a:r>
            <a:r>
              <a:rPr lang="en-US" sz="8000" dirty="0"/>
              <a:t> 66 MHZ. </a:t>
            </a:r>
            <a:r>
              <a:rPr lang="en-US" sz="8000" dirty="0" err="1"/>
              <a:t>Sinyal</a:t>
            </a:r>
            <a:r>
              <a:rPr lang="en-US" sz="8000" dirty="0"/>
              <a:t> </a:t>
            </a:r>
            <a:r>
              <a:rPr lang="en-US" sz="8000" dirty="0" err="1"/>
              <a:t>pembawa</a:t>
            </a:r>
            <a:r>
              <a:rPr lang="en-US" sz="8000" dirty="0"/>
              <a:t> RF </a:t>
            </a:r>
            <a:r>
              <a:rPr lang="en-US" sz="8000" dirty="0" err="1"/>
              <a:t>untuk</a:t>
            </a:r>
            <a:r>
              <a:rPr lang="en-US" sz="8000" dirty="0"/>
              <a:t> </a:t>
            </a:r>
            <a:r>
              <a:rPr lang="en-US" sz="8000" dirty="0" err="1"/>
              <a:t>gambar</a:t>
            </a:r>
            <a:r>
              <a:rPr lang="en-US" sz="8000" dirty="0"/>
              <a:t> </a:t>
            </a:r>
            <a:r>
              <a:rPr lang="en-US" sz="8000" dirty="0" err="1"/>
              <a:t>dan</a:t>
            </a:r>
            <a:r>
              <a:rPr lang="en-US" sz="8000" dirty="0"/>
              <a:t> </a:t>
            </a:r>
            <a:r>
              <a:rPr lang="en-US" sz="8000" dirty="0" err="1"/>
              <a:t>suara</a:t>
            </a:r>
            <a:r>
              <a:rPr lang="en-US" sz="8000" dirty="0"/>
              <a:t> </a:t>
            </a:r>
            <a:r>
              <a:rPr lang="en-US" sz="8000" dirty="0" err="1"/>
              <a:t>termasuk</a:t>
            </a:r>
            <a:r>
              <a:rPr lang="en-US" sz="8000" dirty="0"/>
              <a:t> </a:t>
            </a:r>
            <a:r>
              <a:rPr lang="en-US" sz="8000" dirty="0" err="1"/>
              <a:t>di</a:t>
            </a:r>
            <a:r>
              <a:rPr lang="en-US" sz="8000" dirty="0"/>
              <a:t> </a:t>
            </a:r>
            <a:r>
              <a:rPr lang="en-US" sz="8000" dirty="0" err="1"/>
              <a:t>dalam</a:t>
            </a:r>
            <a:r>
              <a:rPr lang="en-US" sz="8000" dirty="0"/>
              <a:t> </a:t>
            </a:r>
            <a:r>
              <a:rPr lang="en-US" sz="8000" dirty="0" err="1"/>
              <a:t>tiap</a:t>
            </a:r>
            <a:r>
              <a:rPr lang="en-US" sz="8000" dirty="0"/>
              <a:t> </a:t>
            </a:r>
            <a:r>
              <a:rPr lang="en-US" sz="8000" dirty="0" err="1"/>
              <a:t>saluran</a:t>
            </a:r>
            <a:r>
              <a:rPr lang="en-US" sz="8000" dirty="0"/>
              <a:t> </a:t>
            </a:r>
            <a:r>
              <a:rPr lang="en-US" sz="8000" dirty="0" err="1"/>
              <a:t>tersebut</a:t>
            </a:r>
            <a:r>
              <a:rPr lang="en-US" sz="8000" dirty="0"/>
              <a:t>.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smtClean="0"/>
              <a:t> </a:t>
            </a:r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769" y="944339"/>
            <a:ext cx="3685504" cy="563562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smtClean="0"/>
              <a:t>Power </a:t>
            </a:r>
            <a:r>
              <a:rPr lang="en-US" dirty="0" err="1" smtClean="0"/>
              <a:t>Suply</a:t>
            </a:r>
            <a:endParaRPr lang="en-US" dirty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409" y="1732791"/>
            <a:ext cx="5395913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548673" y="715028"/>
            <a:ext cx="3666813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PENALA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681" y="2307024"/>
            <a:ext cx="5326799" cy="348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603</TotalTime>
  <Words>1296</Words>
  <Application>Microsoft Office PowerPoint</Application>
  <PresentationFormat>Widescreen</PresentationFormat>
  <Paragraphs>168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AngsanaUPC</vt:lpstr>
      <vt:lpstr>AR CENA</vt:lpstr>
      <vt:lpstr>AR DARLING</vt:lpstr>
      <vt:lpstr>Arial</vt:lpstr>
      <vt:lpstr>Arial Black</vt:lpstr>
      <vt:lpstr>Calibri</vt:lpstr>
      <vt:lpstr>Tw Cen MT</vt:lpstr>
      <vt:lpstr>Wingdings</vt:lpstr>
      <vt:lpstr>Droplet</vt:lpstr>
      <vt:lpstr>DASAR  TEKNOLOGI TELEVISI</vt:lpstr>
      <vt:lpstr>Ilustrasi Kerja Televisi/TV</vt:lpstr>
      <vt:lpstr>PRINSIP KERJA TELEVISI </vt:lpstr>
      <vt:lpstr>PENGAMBILAN GAMBAR  MENGGUNAKAN KAMERA DIGITAL</vt:lpstr>
      <vt:lpstr>Diagram blok KAMERA DIGITAL</vt:lpstr>
      <vt:lpstr>Kelebihan  KAMERA DIGITAL:</vt:lpstr>
      <vt:lpstr>Transmisi Suara</vt:lpstr>
      <vt:lpstr>Saluran dan Standar Pemancar Televisi</vt:lpstr>
      <vt:lpstr>Power Suply</vt:lpstr>
      <vt:lpstr>Penguat IF</vt:lpstr>
      <vt:lpstr>Defleksi Sinkronisasi</vt:lpstr>
      <vt:lpstr>EVOLUSI PERANGKAT  TEKNOLOGI SUARA</vt:lpstr>
      <vt:lpstr>PERIODISASI TEKNOLOGI AUDIO VISUAL</vt:lpstr>
      <vt:lpstr>Film Bisu</vt:lpstr>
      <vt:lpstr>Periode Sound on Disc ( vitaphone )  1926 – 1929</vt:lpstr>
      <vt:lpstr>PowerPoint Presentation</vt:lpstr>
      <vt:lpstr>PowerPoint Presentation</vt:lpstr>
      <vt:lpstr>PowerPoint Presentation</vt:lpstr>
      <vt:lpstr>PowerPoint Presentation</vt:lpstr>
      <vt:lpstr>Periode sound on film Double System  1929 – 1951</vt:lpstr>
      <vt:lpstr>Periode magnetic film, double system  1951 – 1960</vt:lpstr>
      <vt:lpstr>Periode ¼ inch, double system  1960 – kini</vt:lpstr>
      <vt:lpstr>Periode digital double system  1990 - kini </vt:lpstr>
      <vt:lpstr>PERKEMBANGAN AUDIO SELANJUTNYA</vt:lpstr>
      <vt:lpstr>PowerPoint Presentation</vt:lpstr>
      <vt:lpstr>Referensi</vt:lpstr>
      <vt:lpstr>QUIZ MODULASI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Si Udhin</cp:lastModifiedBy>
  <cp:revision>34</cp:revision>
  <dcterms:created xsi:type="dcterms:W3CDTF">2017-05-12T08:14:02Z</dcterms:created>
  <dcterms:modified xsi:type="dcterms:W3CDTF">2019-02-28T19:07:15Z</dcterms:modified>
</cp:coreProperties>
</file>